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3" r:id="rId2"/>
    <p:sldId id="274" r:id="rId3"/>
    <p:sldId id="275" r:id="rId4"/>
    <p:sldId id="281" r:id="rId5"/>
    <p:sldId id="282" r:id="rId6"/>
    <p:sldId id="283" r:id="rId7"/>
    <p:sldId id="284" r:id="rId8"/>
    <p:sldId id="285" r:id="rId9"/>
    <p:sldId id="286" r:id="rId10"/>
    <p:sldId id="287" r:id="rId11"/>
    <p:sldId id="288" r:id="rId12"/>
    <p:sldId id="280" r:id="rId13"/>
    <p:sldId id="290" r:id="rId14"/>
    <p:sldId id="277" r:id="rId15"/>
    <p:sldId id="291" r:id="rId16"/>
    <p:sldId id="292" r:id="rId17"/>
    <p:sldId id="293" r:id="rId18"/>
    <p:sldId id="294" r:id="rId19"/>
    <p:sldId id="295" r:id="rId20"/>
    <p:sldId id="296" r:id="rId21"/>
    <p:sldId id="297" r:id="rId22"/>
    <p:sldId id="298" r:id="rId23"/>
    <p:sldId id="300" r:id="rId24"/>
    <p:sldId id="301"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1930"/>
    <a:srgbClr val="1621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52" autoAdjust="0"/>
    <p:restoredTop sz="86454"/>
  </p:normalViewPr>
  <p:slideViewPr>
    <p:cSldViewPr snapToGrid="0">
      <p:cViewPr varScale="1">
        <p:scale>
          <a:sx n="96" d="100"/>
          <a:sy n="96" d="100"/>
        </p:scale>
        <p:origin x="168" y="10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7C629-7906-0E46-BE9F-C248A32BD270}" type="datetimeFigureOut">
              <a:rPr lang="en-US" smtClean="0"/>
              <a:t>5/26/20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9362B-2FA8-664A-8C33-4A8A40B516DA}" type="slidenum">
              <a:rPr lang="en-US" smtClean="0"/>
              <a:t>‹#›</a:t>
            </a:fld>
            <a:endParaRPr lang="en-US"/>
          </a:p>
        </p:txBody>
      </p:sp>
    </p:spTree>
    <p:extLst>
      <p:ext uri="{BB962C8B-B14F-4D97-AF65-F5344CB8AC3E}">
        <p14:creationId xmlns:p14="http://schemas.microsoft.com/office/powerpoint/2010/main" val="27951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9362B-2FA8-664A-8C33-4A8A40B516DA}" type="slidenum">
              <a:rPr lang="en-US" smtClean="0"/>
              <a:t>14</a:t>
            </a:fld>
            <a:endParaRPr lang="en-US"/>
          </a:p>
        </p:txBody>
      </p:sp>
    </p:spTree>
    <p:extLst>
      <p:ext uri="{BB962C8B-B14F-4D97-AF65-F5344CB8AC3E}">
        <p14:creationId xmlns:p14="http://schemas.microsoft.com/office/powerpoint/2010/main" val="311799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9362B-2FA8-664A-8C33-4A8A40B516DA}" type="slidenum">
              <a:rPr lang="en-US" smtClean="0"/>
              <a:t>25</a:t>
            </a:fld>
            <a:endParaRPr lang="en-US"/>
          </a:p>
        </p:txBody>
      </p:sp>
    </p:spTree>
    <p:extLst>
      <p:ext uri="{BB962C8B-B14F-4D97-AF65-F5344CB8AC3E}">
        <p14:creationId xmlns:p14="http://schemas.microsoft.com/office/powerpoint/2010/main" val="3277964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0EFA539-D308-834D-9D6B-5DD50FDB30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00" y="5229829"/>
            <a:ext cx="7920000" cy="454002"/>
          </a:xfrm>
          <a:prstGeom prst="rect">
            <a:avLst/>
          </a:prstGeom>
        </p:spPr>
      </p:pic>
      <p:pic>
        <p:nvPicPr>
          <p:cNvPr id="12" name="Picture 11">
            <a:extLst>
              <a:ext uri="{FF2B5EF4-FFF2-40B4-BE49-F238E27FC236}">
                <a16:creationId xmlns:a16="http://schemas.microsoft.com/office/drawing/2014/main" id="{4A569A83-1DF1-454E-9BA6-EE44686E2AFD}"/>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43772" b="3768"/>
          <a:stretch/>
        </p:blipFill>
        <p:spPr>
          <a:xfrm>
            <a:off x="-12147" y="0"/>
            <a:ext cx="9180000" cy="523521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solidFill>
                  <a:srgbClr val="162155"/>
                </a:solidFill>
              </a:defRPr>
            </a:lvl1pPr>
          </a:lstStyle>
          <a:p>
            <a:r>
              <a:rPr lang="en-US" dirty="0"/>
              <a:t>Click to edit Master title style</a:t>
            </a:r>
          </a:p>
        </p:txBody>
      </p:sp>
      <p:sp>
        <p:nvSpPr>
          <p:cNvPr id="3" name="Subtitle 2"/>
          <p:cNvSpPr>
            <a:spLocks noGrp="1"/>
          </p:cNvSpPr>
          <p:nvPr>
            <p:ph type="subTitle" idx="1"/>
          </p:nvPr>
        </p:nvSpPr>
        <p:spPr>
          <a:xfrm>
            <a:off x="1143000" y="3586136"/>
            <a:ext cx="6858000" cy="1206373"/>
          </a:xfrm>
        </p:spPr>
        <p:txBody>
          <a:bodyPr/>
          <a:lstStyle>
            <a:lvl1pPr marL="0" indent="0" algn="ctr">
              <a:buNone/>
              <a:defRPr sz="2400">
                <a:solidFill>
                  <a:srgbClr val="A7193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a:extLst>
              <a:ext uri="{FF2B5EF4-FFF2-40B4-BE49-F238E27FC236}">
                <a16:creationId xmlns:a16="http://schemas.microsoft.com/office/drawing/2014/main" id="{BAFF7478-F4F4-E048-AD29-DEC593C40E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75077" y="5794858"/>
            <a:ext cx="2256923" cy="540000"/>
          </a:xfrm>
          <a:prstGeom prst="rect">
            <a:avLst/>
          </a:prstGeom>
        </p:spPr>
      </p:pic>
      <p:sp>
        <p:nvSpPr>
          <p:cNvPr id="20" name="Date Placeholder 3">
            <a:extLst>
              <a:ext uri="{FF2B5EF4-FFF2-40B4-BE49-F238E27FC236}">
                <a16:creationId xmlns:a16="http://schemas.microsoft.com/office/drawing/2014/main" id="{8214FF23-C367-D24B-9E97-16D7F8A228C9}"/>
              </a:ext>
            </a:extLst>
          </p:cNvPr>
          <p:cNvSpPr txBox="1">
            <a:spLocks/>
          </p:cNvSpPr>
          <p:nvPr userDrawn="1"/>
        </p:nvSpPr>
        <p:spPr>
          <a:xfrm>
            <a:off x="685800" y="5699733"/>
            <a:ext cx="2987703" cy="365125"/>
          </a:xfrm>
          <a:prstGeom prst="rect">
            <a:avLst/>
          </a:prstGeom>
        </p:spPr>
        <p:txBody>
          <a:bodyPr vert="horz" lIns="91440" tIns="45720" rIns="91440" bIns="45720" rtlCol="0" anchor="ctr"/>
          <a:lstStyle>
            <a:defPPr>
              <a:defRPr lang="en-US"/>
            </a:defPPr>
            <a:lvl1pPr marL="0" algn="l" defTabSz="457200" rtl="0" eaLnBrk="1" latinLnBrk="0" hangingPunct="1">
              <a:defRPr sz="1200" b="1" i="1" kern="1200">
                <a:solidFill>
                  <a:srgbClr val="162155"/>
                </a:solidFill>
                <a:latin typeface="Leitura Sans Grot 2" panose="02000506000000020004" pitchFamily="2" charset="77"/>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100" b="0" i="1" dirty="0"/>
              <a:t>Inspiring excellence. Transforming lives.</a:t>
            </a:r>
          </a:p>
        </p:txBody>
      </p:sp>
      <p:pic>
        <p:nvPicPr>
          <p:cNvPr id="26" name="Picture 25">
            <a:extLst>
              <a:ext uri="{FF2B5EF4-FFF2-40B4-BE49-F238E27FC236}">
                <a16:creationId xmlns:a16="http://schemas.microsoft.com/office/drawing/2014/main" id="{3842E51F-0FA3-1B4C-B56D-A4F359FEBA4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8019" y="5465425"/>
            <a:ext cx="2448000" cy="144000"/>
          </a:xfrm>
          <a:prstGeom prst="rect">
            <a:avLst/>
          </a:prstGeom>
        </p:spPr>
      </p:pic>
    </p:spTree>
    <p:extLst>
      <p:ext uri="{BB962C8B-B14F-4D97-AF65-F5344CB8AC3E}">
        <p14:creationId xmlns:p14="http://schemas.microsoft.com/office/powerpoint/2010/main" val="161905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62155"/>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B2B1F11-FA8D-454C-A156-7F2F513D8CE6}" type="datetimeFigureOut">
              <a:rPr lang="en-ZA" smtClean="0"/>
              <a:t>2020/05/26</a:t>
            </a:fld>
            <a:endParaRPr lang="en-ZA" dirty="0"/>
          </a:p>
        </p:txBody>
      </p:sp>
      <p:pic>
        <p:nvPicPr>
          <p:cNvPr id="6" name="Picture 5">
            <a:extLst>
              <a:ext uri="{FF2B5EF4-FFF2-40B4-BE49-F238E27FC236}">
                <a16:creationId xmlns:a16="http://schemas.microsoft.com/office/drawing/2014/main" id="{0D5CC911-E2A2-E94C-B351-920A086FB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Tree>
    <p:extLst>
      <p:ext uri="{BB962C8B-B14F-4D97-AF65-F5344CB8AC3E}">
        <p14:creationId xmlns:p14="http://schemas.microsoft.com/office/powerpoint/2010/main" val="131061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B1F11-FA8D-454C-A156-7F2F513D8CE6}" type="datetimeFigureOut">
              <a:rPr lang="en-ZA" smtClean="0"/>
              <a:t>2020/05/26</a:t>
            </a:fld>
            <a:endParaRPr lang="en-ZA"/>
          </a:p>
        </p:txBody>
      </p:sp>
      <p:pic>
        <p:nvPicPr>
          <p:cNvPr id="5" name="Picture 4">
            <a:extLst>
              <a:ext uri="{FF2B5EF4-FFF2-40B4-BE49-F238E27FC236}">
                <a16:creationId xmlns:a16="http://schemas.microsoft.com/office/drawing/2014/main" id="{EDA169C4-61FE-8645-A4E9-96CF1D113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Tree>
    <p:extLst>
      <p:ext uri="{BB962C8B-B14F-4D97-AF65-F5344CB8AC3E}">
        <p14:creationId xmlns:p14="http://schemas.microsoft.com/office/powerpoint/2010/main" val="2180664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162155"/>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2B1F11-FA8D-454C-A156-7F2F513D8CE6}" type="datetimeFigureOut">
              <a:rPr lang="en-ZA" smtClean="0"/>
              <a:t>2020/05/26</a:t>
            </a:fld>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79A2B90-8FAF-4E81-AFDC-519036990952}" type="slidenum">
              <a:rPr lang="en-ZA" smtClean="0"/>
              <a:t>‹#›</a:t>
            </a:fld>
            <a:endParaRPr lang="en-ZA"/>
          </a:p>
        </p:txBody>
      </p:sp>
      <p:pic>
        <p:nvPicPr>
          <p:cNvPr id="8" name="Picture 7">
            <a:extLst>
              <a:ext uri="{FF2B5EF4-FFF2-40B4-BE49-F238E27FC236}">
                <a16:creationId xmlns:a16="http://schemas.microsoft.com/office/drawing/2014/main" id="{CD846423-6C65-E74C-86A9-C4A7F970CC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Tree>
    <p:extLst>
      <p:ext uri="{BB962C8B-B14F-4D97-AF65-F5344CB8AC3E}">
        <p14:creationId xmlns:p14="http://schemas.microsoft.com/office/powerpoint/2010/main" val="3156615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162155"/>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2B1F11-FA8D-454C-A156-7F2F513D8CE6}" type="datetimeFigureOut">
              <a:rPr lang="en-ZA" smtClean="0"/>
              <a:t>2020/05/26</a:t>
            </a:fld>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79A2B90-8FAF-4E81-AFDC-519036990952}" type="slidenum">
              <a:rPr lang="en-ZA" smtClean="0"/>
              <a:t>‹#›</a:t>
            </a:fld>
            <a:endParaRPr lang="en-ZA"/>
          </a:p>
        </p:txBody>
      </p:sp>
      <p:pic>
        <p:nvPicPr>
          <p:cNvPr id="8" name="Picture 7">
            <a:extLst>
              <a:ext uri="{FF2B5EF4-FFF2-40B4-BE49-F238E27FC236}">
                <a16:creationId xmlns:a16="http://schemas.microsoft.com/office/drawing/2014/main" id="{6C2AD23A-081D-094E-B8CE-7F747C777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Tree>
    <p:extLst>
      <p:ext uri="{BB962C8B-B14F-4D97-AF65-F5344CB8AC3E}">
        <p14:creationId xmlns:p14="http://schemas.microsoft.com/office/powerpoint/2010/main" val="4200357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09580" y="457200"/>
            <a:ext cx="5905770" cy="1600200"/>
          </a:xfrm>
        </p:spPr>
        <p:txBody>
          <a:bodyPr anchor="b"/>
          <a:lstStyle>
            <a:lvl1pPr>
              <a:defRPr sz="3200">
                <a:solidFill>
                  <a:srgbClr val="162155"/>
                </a:solidFill>
              </a:defRPr>
            </a:lvl1pPr>
          </a:lstStyle>
          <a:p>
            <a:r>
              <a:rPr lang="en-US" dirty="0"/>
              <a:t>Click to edit Master title style</a:t>
            </a:r>
          </a:p>
        </p:txBody>
      </p:sp>
      <p:sp>
        <p:nvSpPr>
          <p:cNvPr id="4" name="Text Placeholder 3"/>
          <p:cNvSpPr>
            <a:spLocks noGrp="1"/>
          </p:cNvSpPr>
          <p:nvPr>
            <p:ph type="body" sz="half" idx="2"/>
          </p:nvPr>
        </p:nvSpPr>
        <p:spPr>
          <a:xfrm>
            <a:off x="2613286" y="2136913"/>
            <a:ext cx="5902063" cy="12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6C2AD23A-081D-094E-B8CE-7F747C777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
        <p:nvSpPr>
          <p:cNvPr id="9" name="Rectangle 8">
            <a:extLst>
              <a:ext uri="{FF2B5EF4-FFF2-40B4-BE49-F238E27FC236}">
                <a16:creationId xmlns:a16="http://schemas.microsoft.com/office/drawing/2014/main" id="{981105C0-708F-DA4D-8BFB-A60662A4F9C5}"/>
              </a:ext>
            </a:extLst>
          </p:cNvPr>
          <p:cNvSpPr/>
          <p:nvPr userDrawn="1"/>
        </p:nvSpPr>
        <p:spPr>
          <a:xfrm flipV="1">
            <a:off x="124691" y="-1"/>
            <a:ext cx="2096300" cy="6658495"/>
          </a:xfrm>
          <a:prstGeom prst="rect">
            <a:avLst/>
          </a:prstGeom>
          <a:solidFill>
            <a:srgbClr val="1621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p:cNvSpPr>
            <a:spLocks noGrp="1"/>
          </p:cNvSpPr>
          <p:nvPr>
            <p:ph type="pic" idx="1"/>
          </p:nvPr>
        </p:nvSpPr>
        <p:spPr>
          <a:xfrm>
            <a:off x="1172841" y="2136913"/>
            <a:ext cx="1260000" cy="1260000"/>
          </a:xfrm>
        </p:spPr>
        <p:txBody>
          <a:bodyPr anchor="t">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Picture Placeholder 2">
            <a:extLst>
              <a:ext uri="{FF2B5EF4-FFF2-40B4-BE49-F238E27FC236}">
                <a16:creationId xmlns:a16="http://schemas.microsoft.com/office/drawing/2014/main" id="{39F1E755-5046-9349-934B-943544E92930}"/>
              </a:ext>
            </a:extLst>
          </p:cNvPr>
          <p:cNvSpPr>
            <a:spLocks noGrp="1"/>
          </p:cNvSpPr>
          <p:nvPr>
            <p:ph type="pic" idx="13"/>
          </p:nvPr>
        </p:nvSpPr>
        <p:spPr>
          <a:xfrm>
            <a:off x="1172841" y="3576876"/>
            <a:ext cx="1260000" cy="1260000"/>
          </a:xfrm>
        </p:spPr>
        <p:txBody>
          <a:bodyPr anchor="t">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975AEF07-6D57-864A-9BE8-B6BA90BBBD3C}"/>
              </a:ext>
            </a:extLst>
          </p:cNvPr>
          <p:cNvSpPr>
            <a:spLocks noGrp="1"/>
          </p:cNvSpPr>
          <p:nvPr>
            <p:ph type="pic" idx="14"/>
          </p:nvPr>
        </p:nvSpPr>
        <p:spPr>
          <a:xfrm>
            <a:off x="1193521" y="5016839"/>
            <a:ext cx="1260000" cy="1260000"/>
          </a:xfrm>
        </p:spPr>
        <p:txBody>
          <a:bodyPr anchor="t">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3">
            <a:extLst>
              <a:ext uri="{FF2B5EF4-FFF2-40B4-BE49-F238E27FC236}">
                <a16:creationId xmlns:a16="http://schemas.microsoft.com/office/drawing/2014/main" id="{401F42A3-AD73-8E43-971D-D539B7EE6F80}"/>
              </a:ext>
            </a:extLst>
          </p:cNvPr>
          <p:cNvSpPr>
            <a:spLocks noGrp="1"/>
          </p:cNvSpPr>
          <p:nvPr>
            <p:ph type="body" sz="half" idx="15"/>
          </p:nvPr>
        </p:nvSpPr>
        <p:spPr>
          <a:xfrm>
            <a:off x="2609580" y="3576876"/>
            <a:ext cx="5902063" cy="12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F79F6C12-1834-0249-93E1-0DAE4C542516}"/>
              </a:ext>
            </a:extLst>
          </p:cNvPr>
          <p:cNvSpPr>
            <a:spLocks noGrp="1"/>
          </p:cNvSpPr>
          <p:nvPr>
            <p:ph type="body" sz="half" idx="16"/>
          </p:nvPr>
        </p:nvSpPr>
        <p:spPr>
          <a:xfrm>
            <a:off x="2609579" y="5016839"/>
            <a:ext cx="5902063" cy="12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4" name="Picture 13">
            <a:extLst>
              <a:ext uri="{FF2B5EF4-FFF2-40B4-BE49-F238E27FC236}">
                <a16:creationId xmlns:a16="http://schemas.microsoft.com/office/drawing/2014/main" id="{AA7346BF-8548-0C46-B608-9AC97B47DE9D}"/>
              </a:ext>
            </a:extLst>
          </p:cNvPr>
          <p:cNvPicPr>
            <a:picLocks noChangeAspect="1"/>
          </p:cNvPicPr>
          <p:nvPr userDrawn="1"/>
        </p:nvPicPr>
        <p:blipFill>
          <a:blip r:embed="rId3"/>
          <a:stretch>
            <a:fillRect/>
          </a:stretch>
        </p:blipFill>
        <p:spPr>
          <a:xfrm rot="5400000" flipH="1">
            <a:off x="6974872" y="-695971"/>
            <a:ext cx="1462054" cy="2942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9175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978246-D7E2-714B-87BC-664ED4F851DD}"/>
              </a:ext>
            </a:extLst>
          </p:cNvPr>
          <p:cNvSpPr/>
          <p:nvPr userDrawn="1"/>
        </p:nvSpPr>
        <p:spPr>
          <a:xfrm rot="5400000" flipV="1">
            <a:off x="3387990" y="-1921140"/>
            <a:ext cx="2368020" cy="9144000"/>
          </a:xfrm>
          <a:prstGeom prst="rect">
            <a:avLst/>
          </a:prstGeom>
          <a:solidFill>
            <a:srgbClr val="162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3887986" y="257335"/>
            <a:ext cx="4627959" cy="687788"/>
          </a:xfrm>
        </p:spPr>
        <p:txBody>
          <a:bodyPr anchor="b">
            <a:noAutofit/>
          </a:bodyPr>
          <a:lstStyle>
            <a:lvl1pPr>
              <a:defRPr sz="2400">
                <a:solidFill>
                  <a:srgbClr val="162155"/>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1084756"/>
            <a:ext cx="4629150" cy="477629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Picture 7">
            <a:extLst>
              <a:ext uri="{FF2B5EF4-FFF2-40B4-BE49-F238E27FC236}">
                <a16:creationId xmlns:a16="http://schemas.microsoft.com/office/drawing/2014/main" id="{6C2AD23A-081D-094E-B8CE-7F747C777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pic>
        <p:nvPicPr>
          <p:cNvPr id="10" name="Picture 9">
            <a:extLst>
              <a:ext uri="{FF2B5EF4-FFF2-40B4-BE49-F238E27FC236}">
                <a16:creationId xmlns:a16="http://schemas.microsoft.com/office/drawing/2014/main" id="{F612365A-07FB-5C42-9FB1-A82F5D821A1A}"/>
              </a:ext>
            </a:extLst>
          </p:cNvPr>
          <p:cNvPicPr>
            <a:picLocks noChangeAspect="1"/>
          </p:cNvPicPr>
          <p:nvPr userDrawn="1"/>
        </p:nvPicPr>
        <p:blipFill>
          <a:blip r:embed="rId3">
            <a:duotone>
              <a:schemeClr val="accent3">
                <a:shade val="45000"/>
                <a:satMod val="135000"/>
              </a:schemeClr>
              <a:prstClr val="white"/>
            </a:duotone>
          </a:blip>
          <a:stretch>
            <a:fillRect/>
          </a:stretch>
        </p:blipFill>
        <p:spPr>
          <a:xfrm flipV="1">
            <a:off x="142780" y="2544602"/>
            <a:ext cx="2134907" cy="4313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4735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0650" y="257335"/>
            <a:ext cx="5415296" cy="687788"/>
          </a:xfrm>
        </p:spPr>
        <p:txBody>
          <a:bodyPr anchor="b">
            <a:noAutofit/>
          </a:bodyPr>
          <a:lstStyle>
            <a:lvl1pPr>
              <a:defRPr sz="2400">
                <a:solidFill>
                  <a:srgbClr val="162155"/>
                </a:solidFill>
              </a:defRPr>
            </a:lvl1pPr>
          </a:lstStyle>
          <a:p>
            <a:r>
              <a:rPr lang="en-US" dirty="0"/>
              <a:t>Click to edit Master title style</a:t>
            </a:r>
          </a:p>
        </p:txBody>
      </p:sp>
      <p:sp>
        <p:nvSpPr>
          <p:cNvPr id="3" name="Picture Placeholder 2"/>
          <p:cNvSpPr>
            <a:spLocks noGrp="1" noChangeAspect="1"/>
          </p:cNvSpPr>
          <p:nvPr>
            <p:ph type="pic" idx="1"/>
          </p:nvPr>
        </p:nvSpPr>
        <p:spPr>
          <a:xfrm>
            <a:off x="3100649" y="1084756"/>
            <a:ext cx="5415892" cy="477629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Picture 7">
            <a:extLst>
              <a:ext uri="{FF2B5EF4-FFF2-40B4-BE49-F238E27FC236}">
                <a16:creationId xmlns:a16="http://schemas.microsoft.com/office/drawing/2014/main" id="{6C2AD23A-081D-094E-B8CE-7F747C777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
        <p:nvSpPr>
          <p:cNvPr id="7" name="Rectangle 6">
            <a:extLst>
              <a:ext uri="{FF2B5EF4-FFF2-40B4-BE49-F238E27FC236}">
                <a16:creationId xmlns:a16="http://schemas.microsoft.com/office/drawing/2014/main" id="{E2CB01D8-07EA-784A-897C-B5DB904BD1F9}"/>
              </a:ext>
            </a:extLst>
          </p:cNvPr>
          <p:cNvSpPr/>
          <p:nvPr userDrawn="1"/>
        </p:nvSpPr>
        <p:spPr>
          <a:xfrm flipV="1">
            <a:off x="105730" y="8313"/>
            <a:ext cx="1548503" cy="665849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a:extLst>
              <a:ext uri="{FF2B5EF4-FFF2-40B4-BE49-F238E27FC236}">
                <a16:creationId xmlns:a16="http://schemas.microsoft.com/office/drawing/2014/main" id="{3C9F89A1-304A-494C-84D7-76ACF732FCE4}"/>
              </a:ext>
            </a:extLst>
          </p:cNvPr>
          <p:cNvPicPr>
            <a:picLocks noChangeAspect="1"/>
          </p:cNvPicPr>
          <p:nvPr userDrawn="1"/>
        </p:nvPicPr>
        <p:blipFill>
          <a:blip r:embed="rId3"/>
          <a:stretch>
            <a:fillRect/>
          </a:stretch>
        </p:blipFill>
        <p:spPr>
          <a:xfrm>
            <a:off x="388143" y="-168831"/>
            <a:ext cx="2712506" cy="4809909"/>
          </a:xfrm>
          <a:prstGeom prst="rect">
            <a:avLst/>
          </a:prstGeom>
        </p:spPr>
      </p:pic>
    </p:spTree>
    <p:extLst>
      <p:ext uri="{BB962C8B-B14F-4D97-AF65-F5344CB8AC3E}">
        <p14:creationId xmlns:p14="http://schemas.microsoft.com/office/powerpoint/2010/main" val="2903737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62155"/>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B1F11-FA8D-454C-A156-7F2F513D8CE6}" type="datetimeFigureOut">
              <a:rPr lang="en-ZA" smtClean="0"/>
              <a:t>2020/05/26</a:t>
            </a:fld>
            <a:endParaRPr lang="en-ZA"/>
          </a:p>
        </p:txBody>
      </p:sp>
      <p:pic>
        <p:nvPicPr>
          <p:cNvPr id="7" name="Picture 6">
            <a:extLst>
              <a:ext uri="{FF2B5EF4-FFF2-40B4-BE49-F238E27FC236}">
                <a16:creationId xmlns:a16="http://schemas.microsoft.com/office/drawing/2014/main" id="{721F1334-1275-C747-B7C1-D17FCBD86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Tree>
    <p:extLst>
      <p:ext uri="{BB962C8B-B14F-4D97-AF65-F5344CB8AC3E}">
        <p14:creationId xmlns:p14="http://schemas.microsoft.com/office/powerpoint/2010/main" val="1501513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rgbClr val="162155"/>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765439" y="965366"/>
            <a:ext cx="2057400" cy="365125"/>
          </a:xfrm>
        </p:spPr>
        <p:txBody>
          <a:bodyPr/>
          <a:lstStyle/>
          <a:p>
            <a:fld id="{7B2B1F11-FA8D-454C-A156-7F2F513D8CE6}" type="datetimeFigureOut">
              <a:rPr lang="en-ZA" smtClean="0"/>
              <a:t>2020/05/26</a:t>
            </a:fld>
            <a:endParaRPr lang="en-ZA"/>
          </a:p>
        </p:txBody>
      </p:sp>
      <p:pic>
        <p:nvPicPr>
          <p:cNvPr id="7" name="Picture 6">
            <a:extLst>
              <a:ext uri="{FF2B5EF4-FFF2-40B4-BE49-F238E27FC236}">
                <a16:creationId xmlns:a16="http://schemas.microsoft.com/office/drawing/2014/main" id="{AEF665AB-B635-AD4A-8A57-AFA40B2024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41226" y="5907257"/>
            <a:ext cx="1183850" cy="540000"/>
          </a:xfrm>
          <a:prstGeom prst="rect">
            <a:avLst/>
          </a:prstGeom>
        </p:spPr>
      </p:pic>
    </p:spTree>
    <p:extLst>
      <p:ext uri="{BB962C8B-B14F-4D97-AF65-F5344CB8AC3E}">
        <p14:creationId xmlns:p14="http://schemas.microsoft.com/office/powerpoint/2010/main" val="52082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607CB3-DF31-8C4E-A046-2FE5E278E24C}"/>
              </a:ext>
            </a:extLst>
          </p:cNvPr>
          <p:cNvPicPr>
            <a:picLocks noChangeAspect="1"/>
          </p:cNvPicPr>
          <p:nvPr userDrawn="1"/>
        </p:nvPicPr>
        <p:blipFill>
          <a:blip r:embed="rId2"/>
          <a:stretch>
            <a:fillRect/>
          </a:stretch>
        </p:blipFill>
        <p:spPr>
          <a:xfrm>
            <a:off x="16626" y="-228033"/>
            <a:ext cx="2494673" cy="4288107"/>
          </a:xfrm>
          <a:prstGeom prst="rect">
            <a:avLst/>
          </a:prstGeom>
        </p:spPr>
      </p:pic>
      <p:sp>
        <p:nvSpPr>
          <p:cNvPr id="2" name="Title 1"/>
          <p:cNvSpPr>
            <a:spLocks noGrp="1"/>
          </p:cNvSpPr>
          <p:nvPr>
            <p:ph type="title"/>
          </p:nvPr>
        </p:nvSpPr>
        <p:spPr>
          <a:xfrm>
            <a:off x="2306375" y="365126"/>
            <a:ext cx="6265131" cy="1075807"/>
          </a:xfrm>
        </p:spPr>
        <p:txBody>
          <a:bodyPr/>
          <a:lstStyle>
            <a:lvl1pPr algn="r">
              <a:defRPr>
                <a:solidFill>
                  <a:srgbClr val="162155"/>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B2B1F11-FA8D-454C-A156-7F2F513D8CE6}" type="datetimeFigureOut">
              <a:rPr lang="en-ZA" smtClean="0"/>
              <a:t>2020/05/26</a:t>
            </a:fld>
            <a:endParaRPr lang="en-ZA"/>
          </a:p>
        </p:txBody>
      </p:sp>
      <p:pic>
        <p:nvPicPr>
          <p:cNvPr id="7" name="Picture 6">
            <a:extLst>
              <a:ext uri="{FF2B5EF4-FFF2-40B4-BE49-F238E27FC236}">
                <a16:creationId xmlns:a16="http://schemas.microsoft.com/office/drawing/2014/main" id="{4ED8900C-133A-B44B-A062-5CD7D14577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pic>
        <p:nvPicPr>
          <p:cNvPr id="11" name="Picture 10">
            <a:extLst>
              <a:ext uri="{FF2B5EF4-FFF2-40B4-BE49-F238E27FC236}">
                <a16:creationId xmlns:a16="http://schemas.microsoft.com/office/drawing/2014/main" id="{DFA04DA2-6583-FE4A-AFBF-16FA609BBBAA}"/>
              </a:ext>
            </a:extLst>
          </p:cNvPr>
          <p:cNvPicPr>
            <a:picLocks noChangeAspect="1"/>
          </p:cNvPicPr>
          <p:nvPr userDrawn="1"/>
        </p:nvPicPr>
        <p:blipFill>
          <a:blip r:embed="rId4"/>
          <a:stretch>
            <a:fillRect/>
          </a:stretch>
        </p:blipFill>
        <p:spPr>
          <a:xfrm rot="5400000" flipV="1">
            <a:off x="781546" y="3929823"/>
            <a:ext cx="2163616" cy="4198099"/>
          </a:xfrm>
          <a:prstGeom prst="rect">
            <a:avLst/>
          </a:prstGeom>
        </p:spPr>
      </p:pic>
      <p:sp>
        <p:nvSpPr>
          <p:cNvPr id="3" name="Content Placeholder 2"/>
          <p:cNvSpPr>
            <a:spLocks noGrp="1"/>
          </p:cNvSpPr>
          <p:nvPr>
            <p:ph idx="1" hasCustomPrompt="1"/>
          </p:nvPr>
        </p:nvSpPr>
        <p:spPr>
          <a:xfrm>
            <a:off x="1439434" y="1580565"/>
            <a:ext cx="7132072" cy="4246947"/>
          </a:xfrm>
          <a:solidFill>
            <a:schemeClr val="bg1"/>
          </a:solidFill>
          <a:effectLst>
            <a:softEdge rad="12700"/>
          </a:effectLst>
        </p:spPr>
        <p:txBody>
          <a:bodyPr/>
          <a:lstStyle>
            <a:lvl1pPr marL="0" indent="0">
              <a:buNone/>
              <a:defRPr/>
            </a:lvl1pPr>
          </a:lstStyle>
          <a:p>
            <a:pPr lvl="0"/>
            <a:r>
              <a:rPr lang="en-US" dirty="0"/>
              <a:t>Click to add content</a:t>
            </a:r>
          </a:p>
        </p:txBody>
      </p:sp>
    </p:spTree>
    <p:extLst>
      <p:ext uri="{BB962C8B-B14F-4D97-AF65-F5344CB8AC3E}">
        <p14:creationId xmlns:p14="http://schemas.microsoft.com/office/powerpoint/2010/main" val="393704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607CB3-DF31-8C4E-A046-2FE5E278E24C}"/>
              </a:ext>
            </a:extLst>
          </p:cNvPr>
          <p:cNvPicPr>
            <a:picLocks noChangeAspect="1"/>
          </p:cNvPicPr>
          <p:nvPr userDrawn="1"/>
        </p:nvPicPr>
        <p:blipFill>
          <a:blip r:embed="rId2"/>
          <a:stretch>
            <a:fillRect/>
          </a:stretch>
        </p:blipFill>
        <p:spPr>
          <a:xfrm>
            <a:off x="16626" y="-228033"/>
            <a:ext cx="2494673" cy="4288107"/>
          </a:xfrm>
          <a:prstGeom prst="rect">
            <a:avLst/>
          </a:prstGeom>
        </p:spPr>
      </p:pic>
      <p:sp>
        <p:nvSpPr>
          <p:cNvPr id="2" name="Title 1"/>
          <p:cNvSpPr>
            <a:spLocks noGrp="1"/>
          </p:cNvSpPr>
          <p:nvPr>
            <p:ph type="title"/>
          </p:nvPr>
        </p:nvSpPr>
        <p:spPr>
          <a:xfrm>
            <a:off x="2250218" y="365126"/>
            <a:ext cx="6265131" cy="1325563"/>
          </a:xfrm>
        </p:spPr>
        <p:txBody>
          <a:bodyPr/>
          <a:lstStyle>
            <a:lvl1pPr>
              <a:defRPr>
                <a:solidFill>
                  <a:srgbClr val="162155"/>
                </a:solidFill>
              </a:defRPr>
            </a:lvl1pPr>
          </a:lstStyle>
          <a:p>
            <a:r>
              <a:rPr lang="en-US" dirty="0"/>
              <a:t>Click to edit Master title style</a:t>
            </a:r>
          </a:p>
        </p:txBody>
      </p:sp>
      <p:sp>
        <p:nvSpPr>
          <p:cNvPr id="3" name="Content Placeholder 2"/>
          <p:cNvSpPr>
            <a:spLocks noGrp="1"/>
          </p:cNvSpPr>
          <p:nvPr>
            <p:ph idx="1"/>
          </p:nvPr>
        </p:nvSpPr>
        <p:spPr>
          <a:xfrm>
            <a:off x="2250218" y="1825625"/>
            <a:ext cx="626513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B1F11-FA8D-454C-A156-7F2F513D8CE6}" type="datetimeFigureOut">
              <a:rPr lang="en-ZA" smtClean="0"/>
              <a:t>2020/05/26</a:t>
            </a:fld>
            <a:endParaRPr lang="en-ZA"/>
          </a:p>
        </p:txBody>
      </p:sp>
      <p:pic>
        <p:nvPicPr>
          <p:cNvPr id="7" name="Picture 6">
            <a:extLst>
              <a:ext uri="{FF2B5EF4-FFF2-40B4-BE49-F238E27FC236}">
                <a16:creationId xmlns:a16="http://schemas.microsoft.com/office/drawing/2014/main" id="{4ED8900C-133A-B44B-A062-5CD7D14577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Tree>
    <p:extLst>
      <p:ext uri="{BB962C8B-B14F-4D97-AF65-F5344CB8AC3E}">
        <p14:creationId xmlns:p14="http://schemas.microsoft.com/office/powerpoint/2010/main" val="329093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162155"/>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A7193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7B2B1F11-FA8D-454C-A156-7F2F513D8CE6}" type="datetimeFigureOut">
              <a:rPr lang="en-ZA" smtClean="0"/>
              <a:t>2020/05/26</a:t>
            </a:fld>
            <a:endParaRPr lang="en-ZA"/>
          </a:p>
        </p:txBody>
      </p:sp>
      <p:pic>
        <p:nvPicPr>
          <p:cNvPr id="7" name="Picture 6">
            <a:extLst>
              <a:ext uri="{FF2B5EF4-FFF2-40B4-BE49-F238E27FC236}">
                <a16:creationId xmlns:a16="http://schemas.microsoft.com/office/drawing/2014/main" id="{927A34C7-3620-0B49-BDC2-DC0E74668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Tree>
    <p:extLst>
      <p:ext uri="{BB962C8B-B14F-4D97-AF65-F5344CB8AC3E}">
        <p14:creationId xmlns:p14="http://schemas.microsoft.com/office/powerpoint/2010/main" val="311016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7A34C7-3620-0B49-BDC2-DC0E74668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
        <p:nvSpPr>
          <p:cNvPr id="6" name="Rectangle 5">
            <a:extLst>
              <a:ext uri="{FF2B5EF4-FFF2-40B4-BE49-F238E27FC236}">
                <a16:creationId xmlns:a16="http://schemas.microsoft.com/office/drawing/2014/main" id="{AD0C7679-EF01-904E-BE51-99B9B9C4051D}"/>
              </a:ext>
            </a:extLst>
          </p:cNvPr>
          <p:cNvSpPr/>
          <p:nvPr userDrawn="1"/>
        </p:nvSpPr>
        <p:spPr>
          <a:xfrm flipV="1">
            <a:off x="114044" y="8311"/>
            <a:ext cx="1548503" cy="6658495"/>
          </a:xfrm>
          <a:prstGeom prst="rect">
            <a:avLst/>
          </a:prstGeom>
          <a:solidFill>
            <a:srgbClr val="1621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283BECB1-648F-DB4A-8BE9-3341C8C58356}"/>
              </a:ext>
            </a:extLst>
          </p:cNvPr>
          <p:cNvPicPr>
            <a:picLocks noChangeAspect="1"/>
          </p:cNvPicPr>
          <p:nvPr userDrawn="1"/>
        </p:nvPicPr>
        <p:blipFill>
          <a:blip r:embed="rId3"/>
          <a:stretch>
            <a:fillRect/>
          </a:stretch>
        </p:blipFill>
        <p:spPr>
          <a:xfrm>
            <a:off x="388143" y="-177672"/>
            <a:ext cx="2712506" cy="4809909"/>
          </a:xfrm>
          <a:prstGeom prst="rect">
            <a:avLst/>
          </a:prstGeom>
        </p:spPr>
      </p:pic>
      <p:sp>
        <p:nvSpPr>
          <p:cNvPr id="3" name="Text Placeholder 2"/>
          <p:cNvSpPr>
            <a:spLocks noGrp="1"/>
          </p:cNvSpPr>
          <p:nvPr>
            <p:ph type="body" idx="1"/>
          </p:nvPr>
        </p:nvSpPr>
        <p:spPr>
          <a:xfrm>
            <a:off x="2846566" y="4589464"/>
            <a:ext cx="5664022" cy="1500187"/>
          </a:xfrm>
        </p:spPr>
        <p:txBody>
          <a:bodyPr/>
          <a:lstStyle>
            <a:lvl1pPr marL="0" indent="0">
              <a:buNone/>
              <a:defRPr sz="2400">
                <a:solidFill>
                  <a:srgbClr val="A7193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2846566" y="1709739"/>
            <a:ext cx="5664021" cy="2852737"/>
          </a:xfrm>
        </p:spPr>
        <p:txBody>
          <a:bodyPr anchor="b"/>
          <a:lstStyle>
            <a:lvl1pPr>
              <a:defRPr sz="6000">
                <a:solidFill>
                  <a:srgbClr val="162155"/>
                </a:solidFill>
              </a:defRPr>
            </a:lvl1pPr>
          </a:lstStyle>
          <a:p>
            <a:r>
              <a:rPr lang="en-US" dirty="0"/>
              <a:t>Click to edit Master title style</a:t>
            </a:r>
          </a:p>
        </p:txBody>
      </p:sp>
    </p:spTree>
    <p:extLst>
      <p:ext uri="{BB962C8B-B14F-4D97-AF65-F5344CB8AC3E}">
        <p14:creationId xmlns:p14="http://schemas.microsoft.com/office/powerpoint/2010/main" val="66265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62155"/>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2B1F11-FA8D-454C-A156-7F2F513D8CE6}" type="datetimeFigureOut">
              <a:rPr lang="en-ZA" smtClean="0"/>
              <a:t>2020/05/26</a:t>
            </a:fld>
            <a:endParaRPr lang="en-ZA"/>
          </a:p>
        </p:txBody>
      </p:sp>
      <p:pic>
        <p:nvPicPr>
          <p:cNvPr id="8" name="Picture 7">
            <a:extLst>
              <a:ext uri="{FF2B5EF4-FFF2-40B4-BE49-F238E27FC236}">
                <a16:creationId xmlns:a16="http://schemas.microsoft.com/office/drawing/2014/main" id="{BC26153B-12A2-1642-BC10-F6D94D58B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Tree>
    <p:extLst>
      <p:ext uri="{BB962C8B-B14F-4D97-AF65-F5344CB8AC3E}">
        <p14:creationId xmlns:p14="http://schemas.microsoft.com/office/powerpoint/2010/main" val="318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66122" y="365126"/>
            <a:ext cx="6249228" cy="1325563"/>
          </a:xfrm>
        </p:spPr>
        <p:txBody>
          <a:bodyPr/>
          <a:lstStyle>
            <a:lvl1pPr>
              <a:defRPr>
                <a:solidFill>
                  <a:srgbClr val="162155"/>
                </a:solidFill>
              </a:defRPr>
            </a:lvl1pPr>
          </a:lstStyle>
          <a:p>
            <a:r>
              <a:rPr lang="en-US" dirty="0"/>
              <a:t>Click to edit Master title style</a:t>
            </a:r>
          </a:p>
        </p:txBody>
      </p:sp>
      <p:sp>
        <p:nvSpPr>
          <p:cNvPr id="4" name="Content Placeholder 3"/>
          <p:cNvSpPr>
            <a:spLocks noGrp="1"/>
          </p:cNvSpPr>
          <p:nvPr>
            <p:ph sz="half" idx="2"/>
          </p:nvPr>
        </p:nvSpPr>
        <p:spPr>
          <a:xfrm>
            <a:off x="2266122" y="1825625"/>
            <a:ext cx="624922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B2B1F11-FA8D-454C-A156-7F2F513D8CE6}" type="datetimeFigureOut">
              <a:rPr lang="en-ZA" smtClean="0"/>
              <a:t>2020/05/26</a:t>
            </a:fld>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79A2B90-8FAF-4E81-AFDC-519036990952}" type="slidenum">
              <a:rPr lang="en-ZA" smtClean="0"/>
              <a:t>‹#›</a:t>
            </a:fld>
            <a:endParaRPr lang="en-ZA"/>
          </a:p>
        </p:txBody>
      </p:sp>
      <p:pic>
        <p:nvPicPr>
          <p:cNvPr id="8" name="Picture 7">
            <a:extLst>
              <a:ext uri="{FF2B5EF4-FFF2-40B4-BE49-F238E27FC236}">
                <a16:creationId xmlns:a16="http://schemas.microsoft.com/office/drawing/2014/main" id="{BC26153B-12A2-1642-BC10-F6D94D58B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
        <p:nvSpPr>
          <p:cNvPr id="9" name="Rectangle 8">
            <a:extLst>
              <a:ext uri="{FF2B5EF4-FFF2-40B4-BE49-F238E27FC236}">
                <a16:creationId xmlns:a16="http://schemas.microsoft.com/office/drawing/2014/main" id="{0A0945FC-7131-D049-81BE-A279CEC92E31}"/>
              </a:ext>
            </a:extLst>
          </p:cNvPr>
          <p:cNvSpPr/>
          <p:nvPr userDrawn="1"/>
        </p:nvSpPr>
        <p:spPr>
          <a:xfrm flipV="1">
            <a:off x="124691" y="-2"/>
            <a:ext cx="1529542" cy="665849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a:extLst>
              <a:ext uri="{FF2B5EF4-FFF2-40B4-BE49-F238E27FC236}">
                <a16:creationId xmlns:a16="http://schemas.microsoft.com/office/drawing/2014/main" id="{FCBF1560-9D61-CD44-9A5A-97797F8D558F}"/>
              </a:ext>
            </a:extLst>
          </p:cNvPr>
          <p:cNvPicPr>
            <a:picLocks noChangeAspect="1"/>
          </p:cNvPicPr>
          <p:nvPr userDrawn="1"/>
        </p:nvPicPr>
        <p:blipFill>
          <a:blip r:embed="rId3"/>
          <a:stretch>
            <a:fillRect/>
          </a:stretch>
        </p:blipFill>
        <p:spPr>
          <a:xfrm>
            <a:off x="16626" y="-228033"/>
            <a:ext cx="2494673" cy="4288107"/>
          </a:xfrm>
          <a:prstGeom prst="rect">
            <a:avLst/>
          </a:prstGeom>
        </p:spPr>
      </p:pic>
    </p:spTree>
    <p:extLst>
      <p:ext uri="{BB962C8B-B14F-4D97-AF65-F5344CB8AC3E}">
        <p14:creationId xmlns:p14="http://schemas.microsoft.com/office/powerpoint/2010/main" val="238814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28C29C-A92C-5541-AE75-A6D8E743517B}"/>
              </a:ext>
            </a:extLst>
          </p:cNvPr>
          <p:cNvSpPr/>
          <p:nvPr userDrawn="1"/>
        </p:nvSpPr>
        <p:spPr>
          <a:xfrm rot="5400000" flipV="1">
            <a:off x="3652587" y="-3652586"/>
            <a:ext cx="1838825" cy="9144000"/>
          </a:xfrm>
          <a:prstGeom prst="rect">
            <a:avLst/>
          </a:prstGeom>
          <a:solidFill>
            <a:srgbClr val="16215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a:extLst>
              <a:ext uri="{FF2B5EF4-FFF2-40B4-BE49-F238E27FC236}">
                <a16:creationId xmlns:a16="http://schemas.microsoft.com/office/drawing/2014/main" id="{E6BC8CB1-4AC0-164C-9A88-D984868123D1}"/>
              </a:ext>
            </a:extLst>
          </p:cNvPr>
          <p:cNvPicPr>
            <a:picLocks noChangeAspect="1"/>
          </p:cNvPicPr>
          <p:nvPr userDrawn="1"/>
        </p:nvPicPr>
        <p:blipFill>
          <a:blip r:embed="rId2"/>
          <a:stretch>
            <a:fillRect/>
          </a:stretch>
        </p:blipFill>
        <p:spPr>
          <a:xfrm rot="5400000" flipV="1">
            <a:off x="781546" y="3929823"/>
            <a:ext cx="2163616" cy="4198099"/>
          </a:xfrm>
          <a:prstGeom prst="rect">
            <a:avLst/>
          </a:prstGeom>
        </p:spPr>
      </p:pic>
      <p:sp>
        <p:nvSpPr>
          <p:cNvPr id="2" name="Title 1"/>
          <p:cNvSpPr>
            <a:spLocks noGrp="1"/>
          </p:cNvSpPr>
          <p:nvPr>
            <p:ph type="title"/>
          </p:nvPr>
        </p:nvSpPr>
        <p:spPr>
          <a:xfrm>
            <a:off x="675861" y="253810"/>
            <a:ext cx="7839489" cy="1325563"/>
          </a:xfrm>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262393" y="1979875"/>
            <a:ext cx="8666922" cy="29671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C26153B-12A2-1642-BC10-F6D94D58BD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Tree>
    <p:extLst>
      <p:ext uri="{BB962C8B-B14F-4D97-AF65-F5344CB8AC3E}">
        <p14:creationId xmlns:p14="http://schemas.microsoft.com/office/powerpoint/2010/main" val="392407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162155"/>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rgbClr val="1621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21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2B1F11-FA8D-454C-A156-7F2F513D8CE6}" type="datetimeFigureOut">
              <a:rPr lang="en-ZA" smtClean="0"/>
              <a:t>2020/05/26</a:t>
            </a:fld>
            <a:endParaRPr lang="en-ZA"/>
          </a:p>
        </p:txBody>
      </p:sp>
      <p:pic>
        <p:nvPicPr>
          <p:cNvPr id="10" name="Picture 9">
            <a:extLst>
              <a:ext uri="{FF2B5EF4-FFF2-40B4-BE49-F238E27FC236}">
                <a16:creationId xmlns:a16="http://schemas.microsoft.com/office/drawing/2014/main" id="{93084136-9046-6641-8B8C-013F93C4A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7521" y="6216718"/>
            <a:ext cx="1183850" cy="540000"/>
          </a:xfrm>
          <a:prstGeom prst="rect">
            <a:avLst/>
          </a:prstGeom>
        </p:spPr>
      </p:pic>
    </p:spTree>
    <p:extLst>
      <p:ext uri="{BB962C8B-B14F-4D97-AF65-F5344CB8AC3E}">
        <p14:creationId xmlns:p14="http://schemas.microsoft.com/office/powerpoint/2010/main" val="46322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B2B1F11-FA8D-454C-A156-7F2F513D8CE6}" type="datetimeFigureOut">
              <a:rPr lang="en-ZA" smtClean="0"/>
              <a:pPr/>
              <a:t>2020/05/26</a:t>
            </a:fld>
            <a:endParaRPr lang="en-ZA" dirty="0"/>
          </a:p>
        </p:txBody>
      </p:sp>
    </p:spTree>
    <p:extLst>
      <p:ext uri="{BB962C8B-B14F-4D97-AF65-F5344CB8AC3E}">
        <p14:creationId xmlns:p14="http://schemas.microsoft.com/office/powerpoint/2010/main" val="2225327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75" r:id="rId5"/>
    <p:sldLayoutId id="2147483664" r:id="rId6"/>
    <p:sldLayoutId id="2147483673" r:id="rId7"/>
    <p:sldLayoutId id="2147483677" r:id="rId8"/>
    <p:sldLayoutId id="2147483665" r:id="rId9"/>
    <p:sldLayoutId id="2147483666" r:id="rId10"/>
    <p:sldLayoutId id="2147483667" r:id="rId11"/>
    <p:sldLayoutId id="2147483668" r:id="rId12"/>
    <p:sldLayoutId id="2147483669" r:id="rId13"/>
    <p:sldLayoutId id="2147483676" r:id="rId14"/>
    <p:sldLayoutId id="2147483674" r:id="rId15"/>
    <p:sldLayoutId id="2147483678" r:id="rId16"/>
    <p:sldLayoutId id="2147483670" r:id="rId17"/>
    <p:sldLayoutId id="2147483671" r:id="rId18"/>
  </p:sldLayoutIdLst>
  <p:txStyles>
    <p:titleStyle>
      <a:lvl1pPr algn="l" defTabSz="914400" rtl="0" eaLnBrk="1" latinLnBrk="0" hangingPunct="1">
        <a:lnSpc>
          <a:spcPct val="90000"/>
        </a:lnSpc>
        <a:spcBef>
          <a:spcPct val="0"/>
        </a:spcBef>
        <a:buNone/>
        <a:defRPr sz="4400" kern="1200">
          <a:solidFill>
            <a:srgbClr val="16215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creativecommons.org/licenses/by-sa/2.0/" TargetMode="External"/><Relationship Id="rId5" Type="http://schemas.openxmlformats.org/officeDocument/2006/relationships/hyperlink" Target="https://www.flickr.com/photos/kalexanderson/" TargetMode="Externa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ikieducator.org/WikiEducator:Quality_Assurance_Framework/"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creativecommons.org/licenses/by-sa/4.0/"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algonquincollege.libguides.com/oer-faculty/" TargetMode="External"/><Relationship Id="rId3" Type="http://schemas.openxmlformats.org/officeDocument/2006/relationships/hyperlink" Target="http://libguides.reynolds.edu/oer" TargetMode="External"/><Relationship Id="rId7" Type="http://schemas.openxmlformats.org/officeDocument/2006/relationships/hyperlink" Target="https://open.ruhr-uni-bochum.de/en/lernangebot/introduction-open-educational-resources-oer" TargetMode="External"/><Relationship Id="rId2" Type="http://schemas.openxmlformats.org/officeDocument/2006/relationships/hyperlink" Target="https://www.tlp-lpa.ca/oer-toolkit" TargetMode="External"/><Relationship Id="rId1" Type="http://schemas.openxmlformats.org/officeDocument/2006/relationships/slideLayout" Target="../slideLayouts/slideLayout6.xml"/><Relationship Id="rId6" Type="http://schemas.openxmlformats.org/officeDocument/2006/relationships/hyperlink" Target="http://openedgroup.org/" TargetMode="External"/><Relationship Id="rId11" Type="http://schemas.openxmlformats.org/officeDocument/2006/relationships/hyperlink" Target="https://fhsuguides.fhsu.edu/OERs" TargetMode="External"/><Relationship Id="rId5" Type="http://schemas.openxmlformats.org/officeDocument/2006/relationships/hyperlink" Target="https://www.youtube.com/results?search_query=open+educational+resources" TargetMode="External"/><Relationship Id="rId10" Type="http://schemas.openxmlformats.org/officeDocument/2006/relationships/hyperlink" Target="http://libguides.wits.ac.za/Open_Educational_Resources" TargetMode="External"/><Relationship Id="rId4" Type="http://schemas.openxmlformats.org/officeDocument/2006/relationships/hyperlink" Target="https://en.wikibooks.org/wiki/Open_Education_Handbook" TargetMode="External"/><Relationship Id="rId9" Type="http://schemas.openxmlformats.org/officeDocument/2006/relationships/hyperlink" Target="https://guides.libraries.psu.edu/c.php?g=432180&amp;p=2948012"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EE52-213B-3B43-B7CD-0E77D775DB68}"/>
              </a:ext>
            </a:extLst>
          </p:cNvPr>
          <p:cNvSpPr>
            <a:spLocks noGrp="1"/>
          </p:cNvSpPr>
          <p:nvPr>
            <p:ph type="ctrTitle"/>
          </p:nvPr>
        </p:nvSpPr>
        <p:spPr/>
        <p:txBody>
          <a:bodyPr/>
          <a:lstStyle/>
          <a:p>
            <a:r>
              <a:rPr lang="en-US" dirty="0">
                <a:solidFill>
                  <a:srgbClr val="162155"/>
                </a:solidFill>
              </a:rPr>
              <a:t>A guide to creating OERs</a:t>
            </a:r>
          </a:p>
        </p:txBody>
      </p:sp>
      <p:sp>
        <p:nvSpPr>
          <p:cNvPr id="3" name="Subtitle 2">
            <a:extLst>
              <a:ext uri="{FF2B5EF4-FFF2-40B4-BE49-F238E27FC236}">
                <a16:creationId xmlns:a16="http://schemas.microsoft.com/office/drawing/2014/main" id="{85ACEE99-36F0-C343-A0B8-B61E30DDD6C3}"/>
              </a:ext>
            </a:extLst>
          </p:cNvPr>
          <p:cNvSpPr>
            <a:spLocks noGrp="1"/>
          </p:cNvSpPr>
          <p:nvPr>
            <p:ph type="subTitle" idx="1"/>
          </p:nvPr>
        </p:nvSpPr>
        <p:spPr/>
        <p:txBody>
          <a:bodyPr/>
          <a:lstStyle/>
          <a:p>
            <a:r>
              <a:rPr lang="en-US" dirty="0">
                <a:solidFill>
                  <a:srgbClr val="A71930"/>
                </a:solidFill>
              </a:rPr>
              <a:t>Library and Information Services</a:t>
            </a:r>
          </a:p>
          <a:p>
            <a:r>
              <a:rPr lang="en-US" dirty="0"/>
              <a:t>2020</a:t>
            </a:r>
            <a:endParaRPr lang="en-US" dirty="0">
              <a:solidFill>
                <a:srgbClr val="A71930"/>
              </a:solidFill>
            </a:endParaRPr>
          </a:p>
        </p:txBody>
      </p:sp>
      <p:sp>
        <p:nvSpPr>
          <p:cNvPr id="10" name="Text Placeholder 23">
            <a:extLst>
              <a:ext uri="{FF2B5EF4-FFF2-40B4-BE49-F238E27FC236}">
                <a16:creationId xmlns:a16="http://schemas.microsoft.com/office/drawing/2014/main" id="{5E0035F5-FEC1-1142-B791-FE3325592E05}"/>
              </a:ext>
            </a:extLst>
          </p:cNvPr>
          <p:cNvSpPr>
            <a:spLocks noGrp="1"/>
          </p:cNvSpPr>
          <p:nvPr>
            <p:ph type="body" sz="quarter" idx="4294967295" hasCustomPrompt="1"/>
          </p:nvPr>
        </p:nvSpPr>
        <p:spPr>
          <a:xfrm>
            <a:off x="693751" y="5251113"/>
            <a:ext cx="4046537" cy="214312"/>
          </a:xfrm>
        </p:spPr>
        <p:txBody>
          <a:bodyPr>
            <a:noAutofit/>
          </a:bodyPr>
          <a:lstStyle>
            <a:lvl1pPr marL="0" indent="0">
              <a:buNone/>
              <a:defRPr sz="11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800" dirty="0"/>
              <a:t>T: +27 51 401 3680  |  www.ufs.ac.za/library  |  E: </a:t>
            </a:r>
            <a:r>
              <a:rPr lang="en-US" sz="800" dirty="0" err="1"/>
              <a:t>email@ufs.ac.za</a:t>
            </a:r>
            <a:endParaRPr lang="en-US" sz="800" dirty="0"/>
          </a:p>
        </p:txBody>
      </p:sp>
    </p:spTree>
    <p:extLst>
      <p:ext uri="{BB962C8B-B14F-4D97-AF65-F5344CB8AC3E}">
        <p14:creationId xmlns:p14="http://schemas.microsoft.com/office/powerpoint/2010/main" val="175727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EC90-784D-1C43-A8DD-19AF396CBDFE}"/>
              </a:ext>
            </a:extLst>
          </p:cNvPr>
          <p:cNvSpPr>
            <a:spLocks noGrp="1"/>
          </p:cNvSpPr>
          <p:nvPr>
            <p:ph type="title"/>
          </p:nvPr>
        </p:nvSpPr>
        <p:spPr/>
        <p:txBody>
          <a:bodyPr>
            <a:normAutofit fontScale="90000"/>
          </a:bodyPr>
          <a:lstStyle/>
          <a:p>
            <a:r>
              <a:rPr lang="en-US" dirty="0"/>
              <a:t>What expertise is needed to use and create OERs?</a:t>
            </a:r>
          </a:p>
        </p:txBody>
      </p:sp>
      <p:sp>
        <p:nvSpPr>
          <p:cNvPr id="3" name="Content Placeholder 2">
            <a:extLst>
              <a:ext uri="{FF2B5EF4-FFF2-40B4-BE49-F238E27FC236}">
                <a16:creationId xmlns:a16="http://schemas.microsoft.com/office/drawing/2014/main" id="{9A191C81-B781-8F43-BC7A-FF81308B26F8}"/>
              </a:ext>
            </a:extLst>
          </p:cNvPr>
          <p:cNvSpPr>
            <a:spLocks noGrp="1"/>
          </p:cNvSpPr>
          <p:nvPr>
            <p:ph idx="1"/>
          </p:nvPr>
        </p:nvSpPr>
        <p:spPr/>
        <p:txBody>
          <a:bodyPr>
            <a:normAutofit fontScale="85000" lnSpcReduction="10000"/>
          </a:bodyPr>
          <a:lstStyle/>
          <a:p>
            <a:pPr>
              <a:lnSpc>
                <a:spcPct val="150000"/>
              </a:lnSpc>
            </a:pPr>
            <a:r>
              <a:rPr lang="en-ZA" dirty="0">
                <a:latin typeface="Arial"/>
                <a:cs typeface="Arial"/>
              </a:rPr>
              <a:t>What aspects of using/creating OERs are you most and least comfortable with?</a:t>
            </a:r>
            <a:endParaRPr lang="en-US" dirty="0">
              <a:latin typeface="Calibri" panose="020F0502020204030204"/>
              <a:cs typeface="Calibri" panose="020F0502020204030204"/>
            </a:endParaRPr>
          </a:p>
          <a:p>
            <a:pPr>
              <a:lnSpc>
                <a:spcPct val="150000"/>
              </a:lnSpc>
            </a:pPr>
            <a:r>
              <a:rPr lang="en-ZA" dirty="0">
                <a:latin typeface="Arial"/>
                <a:cs typeface="Arial"/>
              </a:rPr>
              <a:t>What support is available at the University to help you structure, develop and disseminate your OER?</a:t>
            </a:r>
          </a:p>
          <a:p>
            <a:pPr>
              <a:lnSpc>
                <a:spcPct val="150000"/>
              </a:lnSpc>
            </a:pPr>
            <a:r>
              <a:rPr lang="en-ZA" dirty="0">
                <a:latin typeface="Arial"/>
                <a:cs typeface="Arial"/>
              </a:rPr>
              <a:t>Is there support available to make your OER accessible in multiple formats?</a:t>
            </a:r>
          </a:p>
        </p:txBody>
      </p:sp>
    </p:spTree>
    <p:extLst>
      <p:ext uri="{BB962C8B-B14F-4D97-AF65-F5344CB8AC3E}">
        <p14:creationId xmlns:p14="http://schemas.microsoft.com/office/powerpoint/2010/main" val="429403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EC90-784D-1C43-A8DD-19AF396CBDFE}"/>
              </a:ext>
            </a:extLst>
          </p:cNvPr>
          <p:cNvSpPr>
            <a:spLocks noGrp="1"/>
          </p:cNvSpPr>
          <p:nvPr>
            <p:ph type="title"/>
          </p:nvPr>
        </p:nvSpPr>
        <p:spPr/>
        <p:txBody>
          <a:bodyPr>
            <a:normAutofit fontScale="90000"/>
          </a:bodyPr>
          <a:lstStyle/>
          <a:p>
            <a:r>
              <a:rPr lang="en-US" dirty="0"/>
              <a:t>Can my OER be easily reused and repurposed?</a:t>
            </a:r>
          </a:p>
        </p:txBody>
      </p:sp>
      <p:sp>
        <p:nvSpPr>
          <p:cNvPr id="3" name="Content Placeholder 2">
            <a:extLst>
              <a:ext uri="{FF2B5EF4-FFF2-40B4-BE49-F238E27FC236}">
                <a16:creationId xmlns:a16="http://schemas.microsoft.com/office/drawing/2014/main" id="{9A191C81-B781-8F43-BC7A-FF81308B26F8}"/>
              </a:ext>
            </a:extLst>
          </p:cNvPr>
          <p:cNvSpPr>
            <a:spLocks noGrp="1"/>
          </p:cNvSpPr>
          <p:nvPr>
            <p:ph idx="1"/>
          </p:nvPr>
        </p:nvSpPr>
        <p:spPr/>
        <p:txBody>
          <a:bodyPr>
            <a:normAutofit/>
          </a:bodyPr>
          <a:lstStyle/>
          <a:p>
            <a:pPr>
              <a:lnSpc>
                <a:spcPct val="150000"/>
              </a:lnSpc>
            </a:pPr>
            <a:r>
              <a:rPr lang="en-ZA" dirty="0">
                <a:latin typeface="Arial"/>
                <a:cs typeface="Arial"/>
              </a:rPr>
              <a:t>What formats are you going to use?</a:t>
            </a:r>
            <a:endParaRPr lang="en-US" dirty="0">
              <a:latin typeface="Calibri" panose="020F0502020204030204"/>
              <a:cs typeface="Calibri" panose="020F0502020204030204"/>
            </a:endParaRPr>
          </a:p>
          <a:p>
            <a:pPr>
              <a:lnSpc>
                <a:spcPct val="150000"/>
              </a:lnSpc>
            </a:pPr>
            <a:r>
              <a:rPr lang="en-ZA" dirty="0">
                <a:latin typeface="Arial"/>
                <a:cs typeface="Arial"/>
              </a:rPr>
              <a:t>Is your OER designed in such a way that a user can pick and choose which content to use?</a:t>
            </a:r>
          </a:p>
        </p:txBody>
      </p:sp>
    </p:spTree>
    <p:extLst>
      <p:ext uri="{BB962C8B-B14F-4D97-AF65-F5344CB8AC3E}">
        <p14:creationId xmlns:p14="http://schemas.microsoft.com/office/powerpoint/2010/main" val="82295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05D7-A2D3-AC48-964A-2316E0BE51FC}"/>
              </a:ext>
            </a:extLst>
          </p:cNvPr>
          <p:cNvSpPr>
            <a:spLocks noGrp="1"/>
          </p:cNvSpPr>
          <p:nvPr>
            <p:ph type="title"/>
          </p:nvPr>
        </p:nvSpPr>
        <p:spPr/>
        <p:txBody>
          <a:bodyPr/>
          <a:lstStyle/>
          <a:p>
            <a:r>
              <a:rPr lang="en-US" dirty="0"/>
              <a:t>The 5 R’s of OER</a:t>
            </a:r>
          </a:p>
        </p:txBody>
      </p:sp>
      <p:pic>
        <p:nvPicPr>
          <p:cNvPr id="4" name="Picture 1978" descr="A screenshot of a cell phone&#10;&#10;Description generated with very high confidence">
            <a:extLst>
              <a:ext uri="{FF2B5EF4-FFF2-40B4-BE49-F238E27FC236}">
                <a16:creationId xmlns:a16="http://schemas.microsoft.com/office/drawing/2014/main" id="{706F7C4A-FD58-7A4B-ADA8-AC71E4D9D648}"/>
              </a:ext>
            </a:extLst>
          </p:cNvPr>
          <p:cNvPicPr>
            <a:picLocks noChangeAspect="1"/>
          </p:cNvPicPr>
          <p:nvPr/>
        </p:nvPicPr>
        <p:blipFill>
          <a:blip r:embed="rId2"/>
          <a:stretch>
            <a:fillRect/>
          </a:stretch>
        </p:blipFill>
        <p:spPr>
          <a:xfrm>
            <a:off x="3887391" y="1084756"/>
            <a:ext cx="3355481" cy="4781635"/>
          </a:xfrm>
          <a:prstGeom prst="rect">
            <a:avLst/>
          </a:prstGeom>
        </p:spPr>
      </p:pic>
    </p:spTree>
    <p:extLst>
      <p:ext uri="{BB962C8B-B14F-4D97-AF65-F5344CB8AC3E}">
        <p14:creationId xmlns:p14="http://schemas.microsoft.com/office/powerpoint/2010/main" val="386573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064B-17E1-6A4D-9F2A-680696B73F18}"/>
              </a:ext>
            </a:extLst>
          </p:cNvPr>
          <p:cNvSpPr>
            <a:spLocks noGrp="1"/>
          </p:cNvSpPr>
          <p:nvPr>
            <p:ph type="title"/>
          </p:nvPr>
        </p:nvSpPr>
        <p:spPr/>
        <p:txBody>
          <a:bodyPr/>
          <a:lstStyle/>
          <a:p>
            <a:r>
              <a:rPr lang="en-US" dirty="0"/>
              <a:t>Copyright and open licensing</a:t>
            </a:r>
          </a:p>
        </p:txBody>
      </p:sp>
      <p:pic>
        <p:nvPicPr>
          <p:cNvPr id="5" name="Picture 4">
            <a:extLst>
              <a:ext uri="{FF2B5EF4-FFF2-40B4-BE49-F238E27FC236}">
                <a16:creationId xmlns:a16="http://schemas.microsoft.com/office/drawing/2014/main" id="{2F78F1FC-D0E3-2E46-9458-27A6FA7BA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88" y="3965576"/>
            <a:ext cx="7556500" cy="1193800"/>
          </a:xfrm>
          <a:prstGeom prst="rect">
            <a:avLst/>
          </a:prstGeom>
        </p:spPr>
      </p:pic>
    </p:spTree>
    <p:extLst>
      <p:ext uri="{BB962C8B-B14F-4D97-AF65-F5344CB8AC3E}">
        <p14:creationId xmlns:p14="http://schemas.microsoft.com/office/powerpoint/2010/main" val="362742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D367-D92B-B24A-8537-E6B00307E587}"/>
              </a:ext>
            </a:extLst>
          </p:cNvPr>
          <p:cNvSpPr>
            <a:spLocks noGrp="1"/>
          </p:cNvSpPr>
          <p:nvPr>
            <p:ph type="title"/>
          </p:nvPr>
        </p:nvSpPr>
        <p:spPr/>
        <p:txBody>
          <a:bodyPr/>
          <a:lstStyle/>
          <a:p>
            <a:r>
              <a:rPr lang="en-US" dirty="0"/>
              <a:t>What is copyright and CC?</a:t>
            </a:r>
          </a:p>
        </p:txBody>
      </p:sp>
      <p:sp>
        <p:nvSpPr>
          <p:cNvPr id="3" name="Text Placeholder 2">
            <a:extLst>
              <a:ext uri="{FF2B5EF4-FFF2-40B4-BE49-F238E27FC236}">
                <a16:creationId xmlns:a16="http://schemas.microsoft.com/office/drawing/2014/main" id="{9D5A36D2-C768-D54A-B7ED-54886467CEF3}"/>
              </a:ext>
            </a:extLst>
          </p:cNvPr>
          <p:cNvSpPr>
            <a:spLocks noGrp="1"/>
          </p:cNvSpPr>
          <p:nvPr>
            <p:ph type="body" sz="half" idx="2"/>
          </p:nvPr>
        </p:nvSpPr>
        <p:spPr>
          <a:xfrm>
            <a:off x="2609579" y="2335837"/>
            <a:ext cx="5902063" cy="1731373"/>
          </a:xfrm>
        </p:spPr>
        <p:txBody>
          <a:bodyPr>
            <a:normAutofit fontScale="85000" lnSpcReduction="20000"/>
          </a:bodyPr>
          <a:lstStyle/>
          <a:p>
            <a:pPr>
              <a:lnSpc>
                <a:spcPct val="150000"/>
              </a:lnSpc>
            </a:pPr>
            <a:r>
              <a:rPr lang="en-US" dirty="0"/>
              <a:t>Copyright refers to laws that govern the use of the creative works of an author or creator. The works of writers, artists and musicians are usually governed by copyright, whether this is explicitly stated or not, and is automatic. Under copyright, exclusive rights (access, use, print, copy, display, distribute, perform, modify or sell) belong to the author or creator.</a:t>
            </a:r>
          </a:p>
        </p:txBody>
      </p:sp>
      <p:pic>
        <p:nvPicPr>
          <p:cNvPr id="30" name="Picture Placeholder 29">
            <a:extLst>
              <a:ext uri="{FF2B5EF4-FFF2-40B4-BE49-F238E27FC236}">
                <a16:creationId xmlns:a16="http://schemas.microsoft.com/office/drawing/2014/main" id="{FC2EB77B-ABE0-1B4A-8ED9-5BAC7C018E8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764" r="16764"/>
          <a:stretch>
            <a:fillRect/>
          </a:stretch>
        </p:blipFill>
        <p:spPr>
          <a:xfrm>
            <a:off x="1173163" y="2455105"/>
            <a:ext cx="1258887" cy="1260475"/>
          </a:xfrm>
          <a:prstGeom prst="rect">
            <a:avLst/>
          </a:prstGeom>
          <a:ln>
            <a:noFill/>
          </a:ln>
          <a:effectLst>
            <a:outerShdw blurRad="292100" dist="139700" dir="2700000" algn="tl" rotWithShape="0">
              <a:srgbClr val="333333">
                <a:alpha val="65000"/>
              </a:srgbClr>
            </a:outerShdw>
          </a:effectLst>
        </p:spPr>
      </p:pic>
      <p:sp>
        <p:nvSpPr>
          <p:cNvPr id="7" name="Text Placeholder 6">
            <a:extLst>
              <a:ext uri="{FF2B5EF4-FFF2-40B4-BE49-F238E27FC236}">
                <a16:creationId xmlns:a16="http://schemas.microsoft.com/office/drawing/2014/main" id="{A33F0545-3ED1-154E-B898-1BCD03FC7D6A}"/>
              </a:ext>
            </a:extLst>
          </p:cNvPr>
          <p:cNvSpPr>
            <a:spLocks noGrp="1"/>
          </p:cNvSpPr>
          <p:nvPr>
            <p:ph type="body" sz="half" idx="15"/>
          </p:nvPr>
        </p:nvSpPr>
        <p:spPr>
          <a:xfrm>
            <a:off x="2609580" y="4305746"/>
            <a:ext cx="5902063" cy="1260000"/>
          </a:xfrm>
        </p:spPr>
        <p:txBody>
          <a:bodyPr>
            <a:normAutofit fontScale="85000" lnSpcReduction="10000"/>
          </a:bodyPr>
          <a:lstStyle/>
          <a:p>
            <a:pPr>
              <a:lnSpc>
                <a:spcPct val="150000"/>
              </a:lnSpc>
            </a:pPr>
            <a:r>
              <a:rPr lang="en-US" dirty="0"/>
              <a:t>A copyright holder can grant permission, or license, to allow others to use, print, copy, display, distribute, perform, modify or sell their work. Open licenses were created to make it easier for a creator to share their work freely with the public. Creative Commons licenses are mostly used.</a:t>
            </a:r>
          </a:p>
        </p:txBody>
      </p:sp>
      <p:pic>
        <p:nvPicPr>
          <p:cNvPr id="32" name="Picture Placeholder 31">
            <a:extLst>
              <a:ext uri="{FF2B5EF4-FFF2-40B4-BE49-F238E27FC236}">
                <a16:creationId xmlns:a16="http://schemas.microsoft.com/office/drawing/2014/main" id="{1FB9F93C-8BC5-AF4A-9A9D-5985D4548F9F}"/>
              </a:ext>
            </a:extLst>
          </p:cNvPr>
          <p:cNvPicPr>
            <a:picLocks noGrp="1" noChangeAspect="1"/>
          </p:cNvPicPr>
          <p:nvPr>
            <p:ph type="pic" idx="13"/>
          </p:nvPr>
        </p:nvPicPr>
        <p:blipFill>
          <a:blip r:embed="rId4">
            <a:extLst>
              <a:ext uri="{28A0092B-C50C-407E-A947-70E740481C1C}">
                <a14:useLocalDpi xmlns:a14="http://schemas.microsoft.com/office/drawing/2010/main" val="0"/>
              </a:ext>
            </a:extLst>
          </a:blip>
          <a:srcRect l="16895" r="16895"/>
          <a:stretch>
            <a:fillRect/>
          </a:stretch>
        </p:blipFill>
        <p:spPr>
          <a:xfrm>
            <a:off x="1173163" y="4319588"/>
            <a:ext cx="1258887" cy="1258887"/>
          </a:xfrm>
          <a:prstGeom prst="rect">
            <a:avLst/>
          </a:prstGeom>
          <a:ln>
            <a:noFill/>
          </a:ln>
          <a:effectLst>
            <a:outerShdw blurRad="292100" dist="139700" dir="2700000" algn="tl" rotWithShape="0">
              <a:srgbClr val="333333">
                <a:alpha val="65000"/>
              </a:srgbClr>
            </a:outerShdw>
          </a:effectLst>
        </p:spPr>
      </p:pic>
      <p:sp>
        <p:nvSpPr>
          <p:cNvPr id="33" name="Rectangle 32">
            <a:extLst>
              <a:ext uri="{FF2B5EF4-FFF2-40B4-BE49-F238E27FC236}">
                <a16:creationId xmlns:a16="http://schemas.microsoft.com/office/drawing/2014/main" id="{F34B56A7-EC90-A54E-88C1-FC1BCFEE0C67}"/>
              </a:ext>
            </a:extLst>
          </p:cNvPr>
          <p:cNvSpPr/>
          <p:nvPr/>
        </p:nvSpPr>
        <p:spPr>
          <a:xfrm>
            <a:off x="2609579" y="5731740"/>
            <a:ext cx="2884338" cy="200055"/>
          </a:xfrm>
          <a:prstGeom prst="rect">
            <a:avLst/>
          </a:prstGeom>
        </p:spPr>
        <p:txBody>
          <a:bodyPr wrap="square">
            <a:spAutoFit/>
          </a:bodyPr>
          <a:lstStyle/>
          <a:p>
            <a:pPr lvl="0" defTabSz="914400">
              <a:defRPr/>
            </a:pPr>
            <a:r>
              <a:rPr lang="en-ZA" sz="700" dirty="0">
                <a:latin typeface="Arial" panose="020B0604020202020204" pitchFamily="34" charset="0"/>
                <a:cs typeface="Arial" panose="020B0604020202020204" pitchFamily="34" charset="0"/>
              </a:rPr>
              <a:t>Featured Photo: </a:t>
            </a:r>
            <a:r>
              <a:rPr lang="en-ZA" sz="700" dirty="0">
                <a:latin typeface="Arial" panose="020B0604020202020204" pitchFamily="34" charset="0"/>
                <a:cs typeface="Arial" panose="020B0604020202020204" pitchFamily="34" charset="0"/>
                <a:hlinkClick r:id="rId5" tooltip="Go to Kristina Alexanderson's photostream"/>
              </a:rPr>
              <a:t>Kristina Alexanderson</a:t>
            </a:r>
            <a:r>
              <a:rPr lang="en-ZA" sz="700" dirty="0">
                <a:latin typeface="Arial" panose="020B0604020202020204" pitchFamily="34" charset="0"/>
                <a:cs typeface="Arial" panose="020B0604020202020204" pitchFamily="34" charset="0"/>
              </a:rPr>
              <a:t>, via </a:t>
            </a:r>
            <a:r>
              <a:rPr lang="en-ZA" sz="700" dirty="0">
                <a:latin typeface="Arial" panose="020B0604020202020204" pitchFamily="34" charset="0"/>
                <a:cs typeface="Arial" panose="020B0604020202020204" pitchFamily="34" charset="0"/>
                <a:hlinkClick r:id="rId5"/>
              </a:rPr>
              <a:t>Flickr</a:t>
            </a:r>
            <a:r>
              <a:rPr lang="en-ZA" sz="700" dirty="0">
                <a:latin typeface="Arial" panose="020B0604020202020204" pitchFamily="34" charset="0"/>
                <a:cs typeface="Arial" panose="020B0604020202020204" pitchFamily="34" charset="0"/>
              </a:rPr>
              <a:t> || </a:t>
            </a:r>
            <a:r>
              <a:rPr lang="en-ZA" sz="700" dirty="0">
                <a:latin typeface="Arial" panose="020B0604020202020204" pitchFamily="34" charset="0"/>
                <a:cs typeface="Arial" panose="020B0604020202020204" pitchFamily="34" charset="0"/>
                <a:hlinkClick r:id="rId6"/>
              </a:rPr>
              <a:t>CC BY-SA 2.0</a:t>
            </a:r>
            <a:endParaRPr lang="en-ZA"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085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C3FD0EB9-D566-D240-85B6-C87D4357615D}"/>
              </a:ext>
            </a:extLst>
          </p:cNvPr>
          <p:cNvGraphicFramePr>
            <a:graphicFrameLocks/>
          </p:cNvGraphicFramePr>
          <p:nvPr>
            <p:extLst>
              <p:ext uri="{D42A27DB-BD31-4B8C-83A1-F6EECF244321}">
                <p14:modId xmlns:p14="http://schemas.microsoft.com/office/powerpoint/2010/main" val="1070566281"/>
              </p:ext>
            </p:extLst>
          </p:nvPr>
        </p:nvGraphicFramePr>
        <p:xfrm>
          <a:off x="2104446" y="1566824"/>
          <a:ext cx="6616776" cy="4610139"/>
        </p:xfrm>
        <a:graphic>
          <a:graphicData uri="http://schemas.openxmlformats.org/drawingml/2006/table">
            <a:tbl>
              <a:tblPr firstRow="1" bandRow="1">
                <a:tableStyleId>{2D5ABB26-0587-4C30-8999-92F81FD0307C}</a:tableStyleId>
              </a:tblPr>
              <a:tblGrid>
                <a:gridCol w="1102796">
                  <a:extLst>
                    <a:ext uri="{9D8B030D-6E8A-4147-A177-3AD203B41FA5}">
                      <a16:colId xmlns:a16="http://schemas.microsoft.com/office/drawing/2014/main" val="2968439861"/>
                    </a:ext>
                  </a:extLst>
                </a:gridCol>
                <a:gridCol w="1102796">
                  <a:extLst>
                    <a:ext uri="{9D8B030D-6E8A-4147-A177-3AD203B41FA5}">
                      <a16:colId xmlns:a16="http://schemas.microsoft.com/office/drawing/2014/main" val="1436348902"/>
                    </a:ext>
                  </a:extLst>
                </a:gridCol>
                <a:gridCol w="1102796">
                  <a:extLst>
                    <a:ext uri="{9D8B030D-6E8A-4147-A177-3AD203B41FA5}">
                      <a16:colId xmlns:a16="http://schemas.microsoft.com/office/drawing/2014/main" val="3572098381"/>
                    </a:ext>
                  </a:extLst>
                </a:gridCol>
                <a:gridCol w="1102796">
                  <a:extLst>
                    <a:ext uri="{9D8B030D-6E8A-4147-A177-3AD203B41FA5}">
                      <a16:colId xmlns:a16="http://schemas.microsoft.com/office/drawing/2014/main" val="219563596"/>
                    </a:ext>
                  </a:extLst>
                </a:gridCol>
                <a:gridCol w="1102796">
                  <a:extLst>
                    <a:ext uri="{9D8B030D-6E8A-4147-A177-3AD203B41FA5}">
                      <a16:colId xmlns:a16="http://schemas.microsoft.com/office/drawing/2014/main" val="3333915"/>
                    </a:ext>
                  </a:extLst>
                </a:gridCol>
                <a:gridCol w="1102796">
                  <a:extLst>
                    <a:ext uri="{9D8B030D-6E8A-4147-A177-3AD203B41FA5}">
                      <a16:colId xmlns:a16="http://schemas.microsoft.com/office/drawing/2014/main" val="252129648"/>
                    </a:ext>
                  </a:extLst>
                </a:gridCol>
              </a:tblGrid>
              <a:tr h="501837">
                <a:tc>
                  <a:txBody>
                    <a:bodyPr/>
                    <a:lstStyle/>
                    <a:p>
                      <a:pPr algn="ctr"/>
                      <a:r>
                        <a:rPr lang="en-US" sz="1000" b="1" dirty="0">
                          <a:latin typeface="Arial"/>
                        </a:rPr>
                        <a:t>License</a:t>
                      </a:r>
                    </a:p>
                  </a:txBody>
                  <a:tcPr/>
                </a:tc>
                <a:tc>
                  <a:txBody>
                    <a:bodyPr/>
                    <a:lstStyle/>
                    <a:p>
                      <a:pPr algn="ctr"/>
                      <a:r>
                        <a:rPr lang="en-US" sz="1000" b="1">
                          <a:latin typeface="Arial"/>
                        </a:rPr>
                        <a:t>Retain?</a:t>
                      </a:r>
                    </a:p>
                  </a:txBody>
                  <a:tcPr/>
                </a:tc>
                <a:tc>
                  <a:txBody>
                    <a:bodyPr/>
                    <a:lstStyle/>
                    <a:p>
                      <a:pPr algn="ctr"/>
                      <a:r>
                        <a:rPr lang="en-US" sz="1000" b="1" dirty="0">
                          <a:latin typeface="Arial"/>
                        </a:rPr>
                        <a:t>Reuse?</a:t>
                      </a:r>
                    </a:p>
                  </a:txBody>
                  <a:tcPr/>
                </a:tc>
                <a:tc>
                  <a:txBody>
                    <a:bodyPr/>
                    <a:lstStyle/>
                    <a:p>
                      <a:pPr algn="ctr"/>
                      <a:r>
                        <a:rPr lang="en-US" sz="1000" b="1">
                          <a:latin typeface="Arial"/>
                        </a:rPr>
                        <a:t>Revise?</a:t>
                      </a:r>
                    </a:p>
                  </a:txBody>
                  <a:tcPr/>
                </a:tc>
                <a:tc>
                  <a:txBody>
                    <a:bodyPr/>
                    <a:lstStyle/>
                    <a:p>
                      <a:pPr algn="ctr"/>
                      <a:r>
                        <a:rPr lang="en-US" sz="1000" b="1">
                          <a:latin typeface="Arial"/>
                        </a:rPr>
                        <a:t>Remix?</a:t>
                      </a:r>
                    </a:p>
                  </a:txBody>
                  <a:tcPr/>
                </a:tc>
                <a:tc>
                  <a:txBody>
                    <a:bodyPr/>
                    <a:lstStyle/>
                    <a:p>
                      <a:pPr algn="ctr"/>
                      <a:r>
                        <a:rPr lang="en-US" sz="1000" b="1">
                          <a:latin typeface="Arial"/>
                        </a:rPr>
                        <a:t>Redistrbute?</a:t>
                      </a:r>
                    </a:p>
                  </a:txBody>
                  <a:tcPr/>
                </a:tc>
                <a:extLst>
                  <a:ext uri="{0D108BD9-81ED-4DB2-BD59-A6C34878D82A}">
                    <a16:rowId xmlns:a16="http://schemas.microsoft.com/office/drawing/2014/main" val="3621025545"/>
                  </a:ext>
                </a:extLst>
              </a:tr>
              <a:tr h="501837">
                <a:tc>
                  <a:txBody>
                    <a:bodyPr/>
                    <a:lstStyle/>
                    <a:p>
                      <a:pPr algn="ctr"/>
                      <a:r>
                        <a:rPr lang="en-US" sz="1000" b="0">
                          <a:latin typeface="Arial"/>
                        </a:rPr>
                        <a:t>CC-Zero</a:t>
                      </a:r>
                    </a:p>
                  </a:txBody>
                  <a:tcPr/>
                </a:tc>
                <a:tc>
                  <a:txBody>
                    <a:bodyPr/>
                    <a:lstStyle/>
                    <a:p>
                      <a:r>
                        <a:rPr lang="en-US" sz="1000">
                          <a:latin typeface="Arial"/>
                        </a:rPr>
                        <a:t>Yes</a:t>
                      </a:r>
                    </a:p>
                  </a:txBody>
                  <a:tcPr>
                    <a:solidFill>
                      <a:srgbClr val="00B050"/>
                    </a:solidFill>
                  </a:tcPr>
                </a:tc>
                <a:tc>
                  <a:txBody>
                    <a:bodyPr/>
                    <a:lstStyle/>
                    <a:p>
                      <a:r>
                        <a:rPr lang="en-US" sz="1000">
                          <a:latin typeface="Arial"/>
                        </a:rPr>
                        <a:t>Yes</a:t>
                      </a:r>
                    </a:p>
                  </a:txBody>
                  <a:tcPr>
                    <a:solidFill>
                      <a:srgbClr val="00B050"/>
                    </a:solidFill>
                  </a:tcPr>
                </a:tc>
                <a:tc>
                  <a:txBody>
                    <a:bodyPr/>
                    <a:lstStyle/>
                    <a:p>
                      <a:r>
                        <a:rPr lang="en-US" sz="1000">
                          <a:latin typeface="Arial"/>
                        </a:rPr>
                        <a:t>Yes</a:t>
                      </a:r>
                    </a:p>
                  </a:txBody>
                  <a:tcPr>
                    <a:solidFill>
                      <a:srgbClr val="00B050"/>
                    </a:solidFill>
                  </a:tcPr>
                </a:tc>
                <a:tc>
                  <a:txBody>
                    <a:bodyPr/>
                    <a:lstStyle/>
                    <a:p>
                      <a:r>
                        <a:rPr lang="en-US" sz="1000">
                          <a:latin typeface="Arial"/>
                        </a:rPr>
                        <a:t>Yes</a:t>
                      </a:r>
                    </a:p>
                  </a:txBody>
                  <a:tcPr>
                    <a:solidFill>
                      <a:srgbClr val="00B050"/>
                    </a:solidFill>
                  </a:tcPr>
                </a:tc>
                <a:tc>
                  <a:txBody>
                    <a:bodyPr/>
                    <a:lstStyle/>
                    <a:p>
                      <a:r>
                        <a:rPr lang="en-US" sz="1000">
                          <a:latin typeface="Arial"/>
                        </a:rPr>
                        <a:t>Yes</a:t>
                      </a:r>
                    </a:p>
                  </a:txBody>
                  <a:tcPr>
                    <a:solidFill>
                      <a:srgbClr val="00B050"/>
                    </a:solidFill>
                  </a:tcPr>
                </a:tc>
                <a:extLst>
                  <a:ext uri="{0D108BD9-81ED-4DB2-BD59-A6C34878D82A}">
                    <a16:rowId xmlns:a16="http://schemas.microsoft.com/office/drawing/2014/main" val="2366996883"/>
                  </a:ext>
                </a:extLst>
              </a:tr>
              <a:tr h="501837">
                <a:tc>
                  <a:txBody>
                    <a:bodyPr/>
                    <a:lstStyle/>
                    <a:p>
                      <a:pPr algn="ctr"/>
                      <a:r>
                        <a:rPr lang="en-US" sz="1000" b="0">
                          <a:latin typeface="Arial"/>
                        </a:rPr>
                        <a:t>Attribution</a:t>
                      </a:r>
                    </a:p>
                  </a:txBody>
                  <a:tcPr/>
                </a:tc>
                <a:tc>
                  <a:txBody>
                    <a:bodyPr/>
                    <a:lstStyle/>
                    <a:p>
                      <a:r>
                        <a:rPr lang="en-US" sz="1000">
                          <a:latin typeface="Arial"/>
                        </a:rPr>
                        <a:t>Yes</a:t>
                      </a:r>
                    </a:p>
                  </a:txBody>
                  <a:tcPr>
                    <a:solidFill>
                      <a:srgbClr val="00B050"/>
                    </a:solidFill>
                  </a:tcPr>
                </a:tc>
                <a:tc>
                  <a:txBody>
                    <a:bodyPr/>
                    <a:lstStyle/>
                    <a:p>
                      <a:r>
                        <a:rPr lang="en-US" sz="1000">
                          <a:latin typeface="Arial"/>
                        </a:rPr>
                        <a:t>Yes</a:t>
                      </a:r>
                    </a:p>
                  </a:txBody>
                  <a:tcPr>
                    <a:solidFill>
                      <a:srgbClr val="00B050"/>
                    </a:solidFill>
                  </a:tcPr>
                </a:tc>
                <a:tc>
                  <a:txBody>
                    <a:bodyPr/>
                    <a:lstStyle/>
                    <a:p>
                      <a:pPr lvl="0">
                        <a:buNone/>
                      </a:pPr>
                      <a:r>
                        <a:rPr lang="en-US" sz="1000" b="0" i="0" u="none" strike="noStrike" noProof="0">
                          <a:latin typeface="Arial"/>
                        </a:rPr>
                        <a:t>Yes</a:t>
                      </a:r>
                      <a:endParaRPr lang="en-US" sz="1000">
                        <a:latin typeface="Arial"/>
                      </a:endParaRPr>
                    </a:p>
                  </a:txBody>
                  <a:tcPr>
                    <a:solidFill>
                      <a:srgbClr val="00B050"/>
                    </a:solidFill>
                  </a:tcPr>
                </a:tc>
                <a:tc>
                  <a:txBody>
                    <a:bodyPr/>
                    <a:lstStyle/>
                    <a:p>
                      <a:pPr lvl="0">
                        <a:buNone/>
                      </a:pPr>
                      <a:r>
                        <a:rPr lang="en-US" sz="1000" b="0" i="0" u="none" strike="noStrike" noProof="0">
                          <a:latin typeface="Arial"/>
                        </a:rPr>
                        <a:t>Yes</a:t>
                      </a:r>
                      <a:endParaRPr lang="en-US" sz="1000">
                        <a:latin typeface="Arial"/>
                      </a:endParaRPr>
                    </a:p>
                  </a:txBody>
                  <a:tcPr>
                    <a:solidFill>
                      <a:srgbClr val="00B050"/>
                    </a:solidFill>
                  </a:tcPr>
                </a:tc>
                <a:tc>
                  <a:txBody>
                    <a:bodyPr/>
                    <a:lstStyle/>
                    <a:p>
                      <a:pPr lvl="0">
                        <a:buNone/>
                      </a:pPr>
                      <a:r>
                        <a:rPr lang="en-US" sz="1000" b="0" i="0" u="none" strike="noStrike" noProof="0">
                          <a:latin typeface="Arial"/>
                        </a:rPr>
                        <a:t>Yes</a:t>
                      </a:r>
                      <a:endParaRPr lang="en-US" sz="1000">
                        <a:latin typeface="Arial"/>
                      </a:endParaRPr>
                    </a:p>
                  </a:txBody>
                  <a:tcPr>
                    <a:solidFill>
                      <a:srgbClr val="00B050"/>
                    </a:solidFill>
                  </a:tcPr>
                </a:tc>
                <a:extLst>
                  <a:ext uri="{0D108BD9-81ED-4DB2-BD59-A6C34878D82A}">
                    <a16:rowId xmlns:a16="http://schemas.microsoft.com/office/drawing/2014/main" val="3773893173"/>
                  </a:ext>
                </a:extLst>
              </a:tr>
              <a:tr h="501837">
                <a:tc>
                  <a:txBody>
                    <a:bodyPr/>
                    <a:lstStyle/>
                    <a:p>
                      <a:pPr algn="ctr"/>
                      <a:r>
                        <a:rPr lang="en-US" sz="1000" b="0">
                          <a:latin typeface="Arial"/>
                        </a:rPr>
                        <a:t>Attribution</a:t>
                      </a:r>
                    </a:p>
                    <a:p>
                      <a:pPr lvl="0" algn="ctr">
                        <a:buNone/>
                      </a:pPr>
                      <a:r>
                        <a:rPr lang="en-US" sz="1000" b="0">
                          <a:latin typeface="Arial"/>
                        </a:rPr>
                        <a:t>ShareAlike</a:t>
                      </a:r>
                    </a:p>
                  </a:txBody>
                  <a:tcPr/>
                </a:tc>
                <a:tc>
                  <a:txBody>
                    <a:bodyPr/>
                    <a:lstStyle/>
                    <a:p>
                      <a:pPr lvl="0">
                        <a:buNone/>
                      </a:pPr>
                      <a:r>
                        <a:rPr lang="en-US" sz="1000" b="0" i="0" u="none" strike="noStrike" noProof="0">
                          <a:latin typeface="Arial"/>
                        </a:rPr>
                        <a:t>Yes</a:t>
                      </a:r>
                      <a:endParaRPr lang="en-US" sz="1000">
                        <a:latin typeface="Arial"/>
                      </a:endParaRPr>
                    </a:p>
                  </a:txBody>
                  <a:tcPr>
                    <a:solidFill>
                      <a:srgbClr val="00B050"/>
                    </a:solidFill>
                  </a:tcPr>
                </a:tc>
                <a:tc>
                  <a:txBody>
                    <a:bodyPr/>
                    <a:lstStyle/>
                    <a:p>
                      <a:pPr lvl="0">
                        <a:buNone/>
                      </a:pPr>
                      <a:r>
                        <a:rPr lang="en-US" sz="1000" b="0" i="0" u="none" strike="noStrike" noProof="0" dirty="0">
                          <a:latin typeface="Arial"/>
                        </a:rPr>
                        <a:t>Yes</a:t>
                      </a:r>
                      <a:endParaRPr lang="en-US" sz="1000" dirty="0">
                        <a:latin typeface="Arial"/>
                      </a:endParaRPr>
                    </a:p>
                  </a:txBody>
                  <a:tcPr>
                    <a:solidFill>
                      <a:srgbClr val="00B050"/>
                    </a:solidFill>
                  </a:tcPr>
                </a:tc>
                <a:tc>
                  <a:txBody>
                    <a:bodyPr/>
                    <a:lstStyle/>
                    <a:p>
                      <a:pPr lvl="0">
                        <a:buNone/>
                      </a:pPr>
                      <a:r>
                        <a:rPr lang="en-US" sz="1000" b="0" i="0" u="none" strike="noStrike" noProof="0">
                          <a:latin typeface="Arial"/>
                        </a:rPr>
                        <a:t>Yes</a:t>
                      </a:r>
                      <a:endParaRPr lang="en-US" sz="1000">
                        <a:latin typeface="Arial"/>
                      </a:endParaRPr>
                    </a:p>
                  </a:txBody>
                  <a:tcPr>
                    <a:solidFill>
                      <a:srgbClr val="00B050"/>
                    </a:solidFill>
                  </a:tcPr>
                </a:tc>
                <a:tc>
                  <a:txBody>
                    <a:bodyPr/>
                    <a:lstStyle/>
                    <a:p>
                      <a:pPr lvl="0">
                        <a:buNone/>
                      </a:pPr>
                      <a:r>
                        <a:rPr lang="en-US" sz="1000" b="0" i="0" u="none" strike="noStrike" noProof="0">
                          <a:latin typeface="Arial"/>
                        </a:rPr>
                        <a:t>Yes</a:t>
                      </a:r>
                      <a:endParaRPr lang="en-US" sz="1000">
                        <a:latin typeface="Arial"/>
                      </a:endParaRPr>
                    </a:p>
                  </a:txBody>
                  <a:tcPr>
                    <a:solidFill>
                      <a:srgbClr val="00B050"/>
                    </a:solidFill>
                  </a:tcPr>
                </a:tc>
                <a:tc>
                  <a:txBody>
                    <a:bodyPr/>
                    <a:lstStyle/>
                    <a:p>
                      <a:r>
                        <a:rPr lang="en-US" sz="1000">
                          <a:latin typeface="Arial"/>
                        </a:rPr>
                        <a:t>Yes, but</a:t>
                      </a:r>
                    </a:p>
                  </a:txBody>
                  <a:tcPr>
                    <a:solidFill>
                      <a:schemeClr val="accent4"/>
                    </a:solidFill>
                  </a:tcPr>
                </a:tc>
                <a:extLst>
                  <a:ext uri="{0D108BD9-81ED-4DB2-BD59-A6C34878D82A}">
                    <a16:rowId xmlns:a16="http://schemas.microsoft.com/office/drawing/2014/main" val="1888902226"/>
                  </a:ext>
                </a:extLst>
              </a:tr>
              <a:tr h="501837">
                <a:tc>
                  <a:txBody>
                    <a:bodyPr/>
                    <a:lstStyle/>
                    <a:p>
                      <a:pPr algn="ctr"/>
                      <a:r>
                        <a:rPr lang="en-US" sz="1000" b="0">
                          <a:latin typeface="Arial"/>
                        </a:rPr>
                        <a:t>Attribution</a:t>
                      </a:r>
                    </a:p>
                    <a:p>
                      <a:pPr lvl="0" algn="ctr">
                        <a:buNone/>
                      </a:pPr>
                      <a:r>
                        <a:rPr lang="en-US" sz="1000" b="0">
                          <a:latin typeface="Arial"/>
                        </a:rPr>
                        <a:t>Noncommercial</a:t>
                      </a:r>
                    </a:p>
                  </a:txBody>
                  <a:tcPr/>
                </a:tc>
                <a:tc>
                  <a:txBody>
                    <a:bodyPr/>
                    <a:lstStyle/>
                    <a:p>
                      <a:r>
                        <a:rPr lang="en-US" sz="1000">
                          <a:latin typeface="Arial"/>
                        </a:rPr>
                        <a:t>Yes</a:t>
                      </a:r>
                    </a:p>
                  </a:txBody>
                  <a:tcPr>
                    <a:solidFill>
                      <a:srgbClr val="00B050"/>
                    </a:solidFill>
                  </a:tcPr>
                </a:tc>
                <a:tc>
                  <a:txBody>
                    <a:bodyPr/>
                    <a:lstStyle/>
                    <a:p>
                      <a:r>
                        <a:rPr lang="en-US" sz="1000" dirty="0">
                          <a:latin typeface="Arial"/>
                        </a:rPr>
                        <a:t>Yes, but</a:t>
                      </a:r>
                    </a:p>
                  </a:txBody>
                  <a:tcPr>
                    <a:solidFill>
                      <a:schemeClr val="accent4"/>
                    </a:solidFill>
                  </a:tcPr>
                </a:tc>
                <a:tc>
                  <a:txBody>
                    <a:bodyPr/>
                    <a:lstStyle/>
                    <a:p>
                      <a:r>
                        <a:rPr lang="en-US" sz="1000">
                          <a:latin typeface="Arial"/>
                        </a:rPr>
                        <a:t>Yes</a:t>
                      </a:r>
                    </a:p>
                  </a:txBody>
                  <a:tcPr>
                    <a:solidFill>
                      <a:srgbClr val="00B050"/>
                    </a:solidFill>
                  </a:tcPr>
                </a:tc>
                <a:tc>
                  <a:txBody>
                    <a:bodyPr/>
                    <a:lstStyle/>
                    <a:p>
                      <a:r>
                        <a:rPr lang="en-US" sz="1000">
                          <a:latin typeface="Arial"/>
                        </a:rPr>
                        <a:t>Yes</a:t>
                      </a:r>
                    </a:p>
                  </a:txBody>
                  <a:tcPr>
                    <a:solidFill>
                      <a:srgbClr val="00B050"/>
                    </a:solidFill>
                  </a:tcPr>
                </a:tc>
                <a:tc>
                  <a:txBody>
                    <a:bodyPr/>
                    <a:lstStyle/>
                    <a:p>
                      <a:r>
                        <a:rPr lang="en-US" sz="1000">
                          <a:latin typeface="Arial"/>
                        </a:rPr>
                        <a:t>Yes, but</a:t>
                      </a:r>
                    </a:p>
                  </a:txBody>
                  <a:tcPr>
                    <a:solidFill>
                      <a:schemeClr val="accent4"/>
                    </a:solidFill>
                  </a:tcPr>
                </a:tc>
                <a:extLst>
                  <a:ext uri="{0D108BD9-81ED-4DB2-BD59-A6C34878D82A}">
                    <a16:rowId xmlns:a16="http://schemas.microsoft.com/office/drawing/2014/main" val="1171197721"/>
                  </a:ext>
                </a:extLst>
              </a:tr>
              <a:tr h="501837">
                <a:tc>
                  <a:txBody>
                    <a:bodyPr/>
                    <a:lstStyle/>
                    <a:p>
                      <a:pPr algn="ctr"/>
                      <a:r>
                        <a:rPr lang="en-US" sz="1000" b="0" dirty="0">
                          <a:latin typeface="Arial"/>
                        </a:rPr>
                        <a:t>Attribution</a:t>
                      </a:r>
                    </a:p>
                    <a:p>
                      <a:pPr lvl="0" algn="ctr">
                        <a:buNone/>
                      </a:pPr>
                      <a:r>
                        <a:rPr lang="en-US" sz="1000" b="0" dirty="0">
                          <a:latin typeface="Arial"/>
                        </a:rPr>
                        <a:t>Noncommercial</a:t>
                      </a:r>
                    </a:p>
                    <a:p>
                      <a:pPr lvl="0" algn="ctr">
                        <a:buNone/>
                      </a:pPr>
                      <a:r>
                        <a:rPr lang="en-US" sz="1000" b="0" dirty="0" err="1">
                          <a:latin typeface="Arial"/>
                        </a:rPr>
                        <a:t>ShareAlike</a:t>
                      </a:r>
                      <a:endParaRPr lang="en-US" sz="1000" b="0" dirty="0">
                        <a:latin typeface="Arial"/>
                      </a:endParaRPr>
                    </a:p>
                  </a:txBody>
                  <a:tcPr/>
                </a:tc>
                <a:tc>
                  <a:txBody>
                    <a:bodyPr/>
                    <a:lstStyle/>
                    <a:p>
                      <a:r>
                        <a:rPr lang="en-US" sz="1000">
                          <a:latin typeface="Arial"/>
                        </a:rPr>
                        <a:t>Yes</a:t>
                      </a:r>
                    </a:p>
                  </a:txBody>
                  <a:tcPr>
                    <a:solidFill>
                      <a:srgbClr val="00B050"/>
                    </a:solidFill>
                  </a:tcPr>
                </a:tc>
                <a:tc>
                  <a:txBody>
                    <a:bodyPr/>
                    <a:lstStyle/>
                    <a:p>
                      <a:r>
                        <a:rPr lang="en-US" sz="1000">
                          <a:latin typeface="Arial"/>
                        </a:rPr>
                        <a:t>Yes, but</a:t>
                      </a:r>
                    </a:p>
                  </a:txBody>
                  <a:tcPr>
                    <a:solidFill>
                      <a:schemeClr val="accent4"/>
                    </a:solidFill>
                  </a:tcPr>
                </a:tc>
                <a:tc>
                  <a:txBody>
                    <a:bodyPr/>
                    <a:lstStyle/>
                    <a:p>
                      <a:r>
                        <a:rPr lang="en-US" sz="1000">
                          <a:latin typeface="Arial"/>
                        </a:rPr>
                        <a:t>Yes</a:t>
                      </a:r>
                    </a:p>
                  </a:txBody>
                  <a:tcPr>
                    <a:solidFill>
                      <a:srgbClr val="00B050"/>
                    </a:solidFill>
                  </a:tcPr>
                </a:tc>
                <a:tc>
                  <a:txBody>
                    <a:bodyPr/>
                    <a:lstStyle/>
                    <a:p>
                      <a:r>
                        <a:rPr lang="en-US" sz="1000">
                          <a:latin typeface="Arial"/>
                        </a:rPr>
                        <a:t>Yes</a:t>
                      </a:r>
                    </a:p>
                  </a:txBody>
                  <a:tcPr>
                    <a:solidFill>
                      <a:srgbClr val="00B050"/>
                    </a:solidFill>
                  </a:tcPr>
                </a:tc>
                <a:tc>
                  <a:txBody>
                    <a:bodyPr/>
                    <a:lstStyle/>
                    <a:p>
                      <a:r>
                        <a:rPr lang="en-US" sz="1000">
                          <a:latin typeface="Arial"/>
                        </a:rPr>
                        <a:t>Yes, but</a:t>
                      </a:r>
                    </a:p>
                  </a:txBody>
                  <a:tcPr>
                    <a:solidFill>
                      <a:schemeClr val="accent4"/>
                    </a:solidFill>
                  </a:tcPr>
                </a:tc>
                <a:extLst>
                  <a:ext uri="{0D108BD9-81ED-4DB2-BD59-A6C34878D82A}">
                    <a16:rowId xmlns:a16="http://schemas.microsoft.com/office/drawing/2014/main" val="1870731169"/>
                  </a:ext>
                </a:extLst>
              </a:tr>
              <a:tr h="501837">
                <a:tc>
                  <a:txBody>
                    <a:bodyPr/>
                    <a:lstStyle/>
                    <a:p>
                      <a:pPr algn="ctr"/>
                      <a:r>
                        <a:rPr lang="en-US" sz="1000" b="0">
                          <a:latin typeface="Arial"/>
                        </a:rPr>
                        <a:t>Attribution</a:t>
                      </a:r>
                    </a:p>
                    <a:p>
                      <a:pPr lvl="0" algn="ctr">
                        <a:buNone/>
                      </a:pPr>
                      <a:r>
                        <a:rPr lang="en-US" sz="1000" b="0">
                          <a:latin typeface="Arial"/>
                        </a:rPr>
                        <a:t>No Derivatives</a:t>
                      </a:r>
                    </a:p>
                  </a:txBody>
                  <a:tcPr/>
                </a:tc>
                <a:tc>
                  <a:txBody>
                    <a:bodyPr/>
                    <a:lstStyle/>
                    <a:p>
                      <a:r>
                        <a:rPr lang="en-US" sz="1000">
                          <a:latin typeface="Arial"/>
                        </a:rPr>
                        <a:t>Yes</a:t>
                      </a:r>
                    </a:p>
                  </a:txBody>
                  <a:tcPr>
                    <a:solidFill>
                      <a:srgbClr val="00B050"/>
                    </a:solidFill>
                  </a:tcPr>
                </a:tc>
                <a:tc>
                  <a:txBody>
                    <a:bodyPr/>
                    <a:lstStyle/>
                    <a:p>
                      <a:r>
                        <a:rPr lang="en-US" sz="1000">
                          <a:latin typeface="Arial"/>
                        </a:rPr>
                        <a:t>Yes</a:t>
                      </a:r>
                    </a:p>
                  </a:txBody>
                  <a:tcPr>
                    <a:solidFill>
                      <a:srgbClr val="00B050"/>
                    </a:solidFill>
                  </a:tcPr>
                </a:tc>
                <a:tc>
                  <a:txBody>
                    <a:bodyPr/>
                    <a:lstStyle/>
                    <a:p>
                      <a:r>
                        <a:rPr lang="en-US" sz="1000">
                          <a:latin typeface="Arial"/>
                        </a:rPr>
                        <a:t>No</a:t>
                      </a:r>
                    </a:p>
                  </a:txBody>
                  <a:tcPr>
                    <a:solidFill>
                      <a:srgbClr val="A71930"/>
                    </a:solidFill>
                  </a:tcPr>
                </a:tc>
                <a:tc>
                  <a:txBody>
                    <a:bodyPr/>
                    <a:lstStyle/>
                    <a:p>
                      <a:r>
                        <a:rPr lang="en-US" sz="1000">
                          <a:latin typeface="Arial"/>
                        </a:rPr>
                        <a:t>No</a:t>
                      </a:r>
                    </a:p>
                  </a:txBody>
                  <a:tcPr>
                    <a:solidFill>
                      <a:srgbClr val="A71930"/>
                    </a:solidFill>
                  </a:tcPr>
                </a:tc>
                <a:tc>
                  <a:txBody>
                    <a:bodyPr/>
                    <a:lstStyle/>
                    <a:p>
                      <a:r>
                        <a:rPr lang="en-US" sz="1000">
                          <a:latin typeface="Arial"/>
                        </a:rPr>
                        <a:t>Yes</a:t>
                      </a:r>
                    </a:p>
                  </a:txBody>
                  <a:tcPr>
                    <a:solidFill>
                      <a:srgbClr val="00B050"/>
                    </a:solidFill>
                  </a:tcPr>
                </a:tc>
                <a:extLst>
                  <a:ext uri="{0D108BD9-81ED-4DB2-BD59-A6C34878D82A}">
                    <a16:rowId xmlns:a16="http://schemas.microsoft.com/office/drawing/2014/main" val="1290678271"/>
                  </a:ext>
                </a:extLst>
              </a:tr>
              <a:tr h="501837">
                <a:tc>
                  <a:txBody>
                    <a:bodyPr/>
                    <a:lstStyle/>
                    <a:p>
                      <a:pPr algn="ctr"/>
                      <a:r>
                        <a:rPr lang="en-US" sz="1000" b="0">
                          <a:latin typeface="Arial"/>
                        </a:rPr>
                        <a:t>Attribution</a:t>
                      </a:r>
                    </a:p>
                    <a:p>
                      <a:pPr lvl="0" algn="ctr">
                        <a:buNone/>
                      </a:pPr>
                      <a:r>
                        <a:rPr lang="en-US" sz="1000" b="0">
                          <a:latin typeface="Arial"/>
                        </a:rPr>
                        <a:t>Noncommercial</a:t>
                      </a:r>
                    </a:p>
                    <a:p>
                      <a:pPr lvl="0" algn="ctr">
                        <a:buNone/>
                      </a:pPr>
                      <a:r>
                        <a:rPr lang="en-US" sz="1000" b="0">
                          <a:latin typeface="Arial"/>
                        </a:rPr>
                        <a:t>No Derivatives</a:t>
                      </a:r>
                    </a:p>
                  </a:txBody>
                  <a:tcPr/>
                </a:tc>
                <a:tc>
                  <a:txBody>
                    <a:bodyPr/>
                    <a:lstStyle/>
                    <a:p>
                      <a:r>
                        <a:rPr lang="en-US" sz="1000">
                          <a:latin typeface="Arial"/>
                        </a:rPr>
                        <a:t>Yes</a:t>
                      </a:r>
                    </a:p>
                  </a:txBody>
                  <a:tcPr>
                    <a:solidFill>
                      <a:srgbClr val="00B050"/>
                    </a:solidFill>
                  </a:tcPr>
                </a:tc>
                <a:tc>
                  <a:txBody>
                    <a:bodyPr/>
                    <a:lstStyle/>
                    <a:p>
                      <a:r>
                        <a:rPr lang="en-US" sz="1000">
                          <a:latin typeface="Arial"/>
                        </a:rPr>
                        <a:t>Yes, but</a:t>
                      </a:r>
                    </a:p>
                  </a:txBody>
                  <a:tcPr>
                    <a:solidFill>
                      <a:schemeClr val="accent4"/>
                    </a:solidFill>
                  </a:tcPr>
                </a:tc>
                <a:tc>
                  <a:txBody>
                    <a:bodyPr/>
                    <a:lstStyle/>
                    <a:p>
                      <a:r>
                        <a:rPr lang="en-US" sz="1000">
                          <a:latin typeface="Arial"/>
                        </a:rPr>
                        <a:t>No</a:t>
                      </a:r>
                    </a:p>
                  </a:txBody>
                  <a:tcPr>
                    <a:solidFill>
                      <a:srgbClr val="A71930"/>
                    </a:solidFill>
                  </a:tcPr>
                </a:tc>
                <a:tc>
                  <a:txBody>
                    <a:bodyPr/>
                    <a:lstStyle/>
                    <a:p>
                      <a:r>
                        <a:rPr lang="en-US" sz="1000">
                          <a:latin typeface="Arial"/>
                        </a:rPr>
                        <a:t>No</a:t>
                      </a:r>
                    </a:p>
                  </a:txBody>
                  <a:tcPr>
                    <a:solidFill>
                      <a:srgbClr val="A71930"/>
                    </a:solidFill>
                  </a:tcPr>
                </a:tc>
                <a:tc>
                  <a:txBody>
                    <a:bodyPr/>
                    <a:lstStyle/>
                    <a:p>
                      <a:r>
                        <a:rPr lang="en-US" sz="1000">
                          <a:latin typeface="Arial"/>
                        </a:rPr>
                        <a:t>Yes, but</a:t>
                      </a:r>
                    </a:p>
                  </a:txBody>
                  <a:tcPr>
                    <a:solidFill>
                      <a:schemeClr val="accent4"/>
                    </a:solidFill>
                  </a:tcPr>
                </a:tc>
                <a:extLst>
                  <a:ext uri="{0D108BD9-81ED-4DB2-BD59-A6C34878D82A}">
                    <a16:rowId xmlns:a16="http://schemas.microsoft.com/office/drawing/2014/main" val="3451144308"/>
                  </a:ext>
                </a:extLst>
              </a:tr>
              <a:tr h="501837">
                <a:tc>
                  <a:txBody>
                    <a:bodyPr/>
                    <a:lstStyle/>
                    <a:p>
                      <a:pPr algn="ctr"/>
                      <a:r>
                        <a:rPr lang="en-US" sz="1000" b="0">
                          <a:latin typeface="Arial"/>
                        </a:rPr>
                        <a:t>All Rights Reserved</a:t>
                      </a:r>
                    </a:p>
                  </a:txBody>
                  <a:tcPr/>
                </a:tc>
                <a:tc>
                  <a:txBody>
                    <a:bodyPr/>
                    <a:lstStyle/>
                    <a:p>
                      <a:r>
                        <a:rPr lang="en-US" sz="1000">
                          <a:latin typeface="Arial"/>
                        </a:rPr>
                        <a:t>No</a:t>
                      </a:r>
                    </a:p>
                  </a:txBody>
                  <a:tcPr>
                    <a:solidFill>
                      <a:srgbClr val="A71930"/>
                    </a:solidFill>
                  </a:tcPr>
                </a:tc>
                <a:tc>
                  <a:txBody>
                    <a:bodyPr/>
                    <a:lstStyle/>
                    <a:p>
                      <a:r>
                        <a:rPr lang="en-US" sz="1000">
                          <a:latin typeface="Arial"/>
                        </a:rPr>
                        <a:t>No</a:t>
                      </a:r>
                    </a:p>
                  </a:txBody>
                  <a:tcPr>
                    <a:solidFill>
                      <a:srgbClr val="A71930"/>
                    </a:solidFill>
                  </a:tcPr>
                </a:tc>
                <a:tc>
                  <a:txBody>
                    <a:bodyPr/>
                    <a:lstStyle/>
                    <a:p>
                      <a:r>
                        <a:rPr lang="en-US" sz="1000">
                          <a:latin typeface="Arial"/>
                        </a:rPr>
                        <a:t>No</a:t>
                      </a:r>
                    </a:p>
                  </a:txBody>
                  <a:tcPr>
                    <a:solidFill>
                      <a:srgbClr val="A71930"/>
                    </a:solidFill>
                  </a:tcPr>
                </a:tc>
                <a:tc>
                  <a:txBody>
                    <a:bodyPr/>
                    <a:lstStyle/>
                    <a:p>
                      <a:r>
                        <a:rPr lang="en-US" sz="1000">
                          <a:latin typeface="Arial"/>
                        </a:rPr>
                        <a:t>No</a:t>
                      </a:r>
                    </a:p>
                  </a:txBody>
                  <a:tcPr>
                    <a:solidFill>
                      <a:srgbClr val="A71930"/>
                    </a:solidFill>
                  </a:tcPr>
                </a:tc>
                <a:tc>
                  <a:txBody>
                    <a:bodyPr/>
                    <a:lstStyle/>
                    <a:p>
                      <a:r>
                        <a:rPr lang="en-US" sz="1000" dirty="0">
                          <a:latin typeface="Arial"/>
                        </a:rPr>
                        <a:t>No</a:t>
                      </a:r>
                    </a:p>
                  </a:txBody>
                  <a:tcPr>
                    <a:solidFill>
                      <a:srgbClr val="A71930"/>
                    </a:solidFill>
                  </a:tcPr>
                </a:tc>
                <a:extLst>
                  <a:ext uri="{0D108BD9-81ED-4DB2-BD59-A6C34878D82A}">
                    <a16:rowId xmlns:a16="http://schemas.microsoft.com/office/drawing/2014/main" val="3282494678"/>
                  </a:ext>
                </a:extLst>
              </a:tr>
            </a:tbl>
          </a:graphicData>
        </a:graphic>
      </p:graphicFrame>
      <p:sp>
        <p:nvSpPr>
          <p:cNvPr id="2" name="Title 1">
            <a:extLst>
              <a:ext uri="{FF2B5EF4-FFF2-40B4-BE49-F238E27FC236}">
                <a16:creationId xmlns:a16="http://schemas.microsoft.com/office/drawing/2014/main" id="{A80579D4-A330-2146-9926-D33B52F4C8CD}"/>
              </a:ext>
            </a:extLst>
          </p:cNvPr>
          <p:cNvSpPr>
            <a:spLocks noGrp="1"/>
          </p:cNvSpPr>
          <p:nvPr>
            <p:ph type="title"/>
          </p:nvPr>
        </p:nvSpPr>
        <p:spPr/>
        <p:txBody>
          <a:bodyPr/>
          <a:lstStyle/>
          <a:p>
            <a:r>
              <a:rPr lang="en-US" dirty="0"/>
              <a:t>Creative Commons	</a:t>
            </a:r>
          </a:p>
        </p:txBody>
      </p:sp>
    </p:spTree>
    <p:extLst>
      <p:ext uri="{BB962C8B-B14F-4D97-AF65-F5344CB8AC3E}">
        <p14:creationId xmlns:p14="http://schemas.microsoft.com/office/powerpoint/2010/main" val="305781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F23A-1A6B-9D4E-BEB8-81621383367B}"/>
              </a:ext>
            </a:extLst>
          </p:cNvPr>
          <p:cNvSpPr>
            <a:spLocks noGrp="1"/>
          </p:cNvSpPr>
          <p:nvPr>
            <p:ph type="title"/>
          </p:nvPr>
        </p:nvSpPr>
        <p:spPr/>
        <p:txBody>
          <a:bodyPr/>
          <a:lstStyle/>
          <a:p>
            <a:r>
              <a:rPr lang="en-US" dirty="0"/>
              <a:t>CC FAQs</a:t>
            </a:r>
          </a:p>
        </p:txBody>
      </p:sp>
      <p:sp>
        <p:nvSpPr>
          <p:cNvPr id="3" name="Content Placeholder 2">
            <a:extLst>
              <a:ext uri="{FF2B5EF4-FFF2-40B4-BE49-F238E27FC236}">
                <a16:creationId xmlns:a16="http://schemas.microsoft.com/office/drawing/2014/main" id="{FB8E2230-58AC-D344-B437-C6AE28E83E6F}"/>
              </a:ext>
            </a:extLst>
          </p:cNvPr>
          <p:cNvSpPr>
            <a:spLocks noGrp="1"/>
          </p:cNvSpPr>
          <p:nvPr>
            <p:ph sz="half" idx="2"/>
          </p:nvPr>
        </p:nvSpPr>
        <p:spPr/>
        <p:txBody>
          <a:bodyPr>
            <a:normAutofit fontScale="92500" lnSpcReduction="20000"/>
          </a:bodyPr>
          <a:lstStyle/>
          <a:p>
            <a:pPr>
              <a:lnSpc>
                <a:spcPct val="150000"/>
              </a:lnSpc>
            </a:pPr>
            <a:r>
              <a:rPr lang="en-US" dirty="0">
                <a:latin typeface="Arial"/>
                <a:cs typeface="Arial"/>
              </a:rPr>
              <a:t>Where do I find the license for an OER?</a:t>
            </a:r>
            <a:endParaRPr lang="en-US" dirty="0"/>
          </a:p>
          <a:p>
            <a:pPr>
              <a:lnSpc>
                <a:spcPct val="150000"/>
              </a:lnSpc>
            </a:pPr>
            <a:r>
              <a:rPr lang="en-US" dirty="0">
                <a:latin typeface="Arial"/>
                <a:cs typeface="Arial"/>
              </a:rPr>
              <a:t>How do I provide attribution?</a:t>
            </a:r>
          </a:p>
          <a:p>
            <a:pPr>
              <a:lnSpc>
                <a:spcPct val="150000"/>
              </a:lnSpc>
            </a:pPr>
            <a:r>
              <a:rPr lang="en-US" dirty="0">
                <a:latin typeface="Arial"/>
                <a:cs typeface="Arial"/>
              </a:rPr>
              <a:t>How does </a:t>
            </a:r>
            <a:r>
              <a:rPr lang="en-US" dirty="0" err="1">
                <a:latin typeface="Arial"/>
                <a:cs typeface="Arial"/>
              </a:rPr>
              <a:t>ShareAlike</a:t>
            </a:r>
            <a:r>
              <a:rPr lang="en-US" dirty="0">
                <a:latin typeface="Arial"/>
                <a:cs typeface="Arial"/>
              </a:rPr>
              <a:t> work?</a:t>
            </a:r>
          </a:p>
          <a:p>
            <a:pPr>
              <a:lnSpc>
                <a:spcPct val="150000"/>
              </a:lnSpc>
            </a:pPr>
            <a:r>
              <a:rPr lang="en-US" dirty="0">
                <a:latin typeface="Arial"/>
                <a:cs typeface="Arial"/>
              </a:rPr>
              <a:t>Are there any licenses to avoid?</a:t>
            </a:r>
          </a:p>
          <a:p>
            <a:pPr>
              <a:lnSpc>
                <a:spcPct val="150000"/>
              </a:lnSpc>
            </a:pPr>
            <a:r>
              <a:rPr lang="en-US" dirty="0">
                <a:latin typeface="Arial"/>
                <a:cs typeface="Arial"/>
              </a:rPr>
              <a:t>What about the Noncommercial component?</a:t>
            </a:r>
          </a:p>
        </p:txBody>
      </p:sp>
    </p:spTree>
    <p:extLst>
      <p:ext uri="{BB962C8B-B14F-4D97-AF65-F5344CB8AC3E}">
        <p14:creationId xmlns:p14="http://schemas.microsoft.com/office/powerpoint/2010/main" val="172735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064B-17E1-6A4D-9F2A-680696B73F18}"/>
              </a:ext>
            </a:extLst>
          </p:cNvPr>
          <p:cNvSpPr>
            <a:spLocks noGrp="1"/>
          </p:cNvSpPr>
          <p:nvPr>
            <p:ph type="title"/>
          </p:nvPr>
        </p:nvSpPr>
        <p:spPr/>
        <p:txBody>
          <a:bodyPr>
            <a:normAutofit/>
          </a:bodyPr>
          <a:lstStyle/>
          <a:p>
            <a:br>
              <a:rPr lang="en-US" sz="5400" dirty="0"/>
            </a:br>
            <a:br>
              <a:rPr lang="en-US" sz="5400" dirty="0"/>
            </a:br>
            <a:r>
              <a:rPr lang="en-US" sz="5400" dirty="0"/>
              <a:t>How to find OERs</a:t>
            </a:r>
          </a:p>
        </p:txBody>
      </p:sp>
      <p:pic>
        <p:nvPicPr>
          <p:cNvPr id="5" name="Picture 4">
            <a:extLst>
              <a:ext uri="{FF2B5EF4-FFF2-40B4-BE49-F238E27FC236}">
                <a16:creationId xmlns:a16="http://schemas.microsoft.com/office/drawing/2014/main" id="{2F78F1FC-D0E3-2E46-9458-27A6FA7BA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88" y="3965576"/>
            <a:ext cx="7556500" cy="1193800"/>
          </a:xfrm>
          <a:prstGeom prst="rect">
            <a:avLst/>
          </a:prstGeom>
        </p:spPr>
      </p:pic>
      <p:pic>
        <p:nvPicPr>
          <p:cNvPr id="4" name="Picture 3">
            <a:extLst>
              <a:ext uri="{FF2B5EF4-FFF2-40B4-BE49-F238E27FC236}">
                <a16:creationId xmlns:a16="http://schemas.microsoft.com/office/drawing/2014/main" id="{A5442495-CC20-4D41-8F80-2251183048BC}"/>
              </a:ext>
            </a:extLst>
          </p:cNvPr>
          <p:cNvPicPr>
            <a:picLocks noChangeAspect="1"/>
          </p:cNvPicPr>
          <p:nvPr/>
        </p:nvPicPr>
        <p:blipFill rotWithShape="1">
          <a:blip r:embed="rId3">
            <a:extLst>
              <a:ext uri="{28A0092B-C50C-407E-A947-70E740481C1C}">
                <a14:useLocalDpi xmlns:a14="http://schemas.microsoft.com/office/drawing/2010/main" val="0"/>
              </a:ext>
            </a:extLst>
          </a:blip>
          <a:srcRect t="26256" b="18480"/>
          <a:stretch/>
        </p:blipFill>
        <p:spPr>
          <a:xfrm>
            <a:off x="0" y="1"/>
            <a:ext cx="9144000" cy="3368676"/>
          </a:xfrm>
          <a:prstGeom prst="rect">
            <a:avLst/>
          </a:prstGeom>
        </p:spPr>
      </p:pic>
    </p:spTree>
    <p:extLst>
      <p:ext uri="{BB962C8B-B14F-4D97-AF65-F5344CB8AC3E}">
        <p14:creationId xmlns:p14="http://schemas.microsoft.com/office/powerpoint/2010/main" val="2480587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17FC-1CC4-0540-B17F-6DB0F9A4FB9E}"/>
              </a:ext>
            </a:extLst>
          </p:cNvPr>
          <p:cNvSpPr>
            <a:spLocks noGrp="1"/>
          </p:cNvSpPr>
          <p:nvPr>
            <p:ph type="title"/>
          </p:nvPr>
        </p:nvSpPr>
        <p:spPr>
          <a:xfrm>
            <a:off x="262393" y="253810"/>
            <a:ext cx="8252957" cy="1325563"/>
          </a:xfrm>
        </p:spPr>
        <p:txBody>
          <a:bodyPr/>
          <a:lstStyle/>
          <a:p>
            <a:pPr algn="ctr"/>
            <a:r>
              <a:rPr lang="en-US" dirty="0"/>
              <a:t>Assessing OER quality</a:t>
            </a:r>
          </a:p>
        </p:txBody>
      </p:sp>
      <p:sp>
        <p:nvSpPr>
          <p:cNvPr id="3" name="Content Placeholder 2">
            <a:extLst>
              <a:ext uri="{FF2B5EF4-FFF2-40B4-BE49-F238E27FC236}">
                <a16:creationId xmlns:a16="http://schemas.microsoft.com/office/drawing/2014/main" id="{6B299857-A9B1-4142-899C-2ACAB6808F68}"/>
              </a:ext>
            </a:extLst>
          </p:cNvPr>
          <p:cNvSpPr>
            <a:spLocks noGrp="1"/>
          </p:cNvSpPr>
          <p:nvPr>
            <p:ph sz="half" idx="2"/>
          </p:nvPr>
        </p:nvSpPr>
        <p:spPr/>
        <p:txBody>
          <a:bodyPr>
            <a:normAutofit/>
          </a:bodyPr>
          <a:lstStyle/>
          <a:p>
            <a:pPr marL="0" indent="0" algn="ctr">
              <a:buNone/>
            </a:pPr>
            <a:endParaRPr lang="en-US" dirty="0"/>
          </a:p>
          <a:p>
            <a:pPr marL="0" indent="0" algn="ctr">
              <a:buNone/>
            </a:pPr>
            <a:endParaRPr lang="en-US" dirty="0"/>
          </a:p>
          <a:p>
            <a:pPr marL="0" indent="0" algn="ctr">
              <a:buNone/>
            </a:pPr>
            <a:r>
              <a:rPr lang="en-US" dirty="0"/>
              <a:t>“Because the better the OER quality the better the education.”</a:t>
            </a:r>
          </a:p>
          <a:p>
            <a:pPr marL="0" indent="0" algn="ctr">
              <a:buNone/>
            </a:pPr>
            <a:endParaRPr lang="en-US" dirty="0"/>
          </a:p>
          <a:p>
            <a:pPr marL="0" indent="0" algn="ctr">
              <a:buNone/>
            </a:pPr>
            <a:r>
              <a:rPr lang="en-ZA" sz="1100" dirty="0" err="1">
                <a:latin typeface="Arial"/>
                <a:cs typeface="Calibri"/>
              </a:rPr>
              <a:t>WikiEducator</a:t>
            </a:r>
            <a:r>
              <a:rPr lang="en-ZA" sz="1100" dirty="0">
                <a:latin typeface="Arial"/>
                <a:cs typeface="Calibri"/>
              </a:rPr>
              <a:t> – free learning content (</a:t>
            </a:r>
            <a:r>
              <a:rPr lang="en-ZA" sz="1100" dirty="0">
                <a:ea typeface="+mn-lt"/>
                <a:cs typeface="+mn-lt"/>
                <a:hlinkClick r:id="rId2"/>
              </a:rPr>
              <a:t>https://wikieducator.org/WikiEducator:Quality_Assurance_Framework/</a:t>
            </a:r>
            <a:r>
              <a:rPr lang="en-ZA" sz="1100" dirty="0">
                <a:ea typeface="+mn-lt"/>
                <a:cs typeface="+mn-lt"/>
              </a:rPr>
              <a:t>) </a:t>
            </a:r>
            <a:endParaRPr lang="en-ZA" sz="1100" dirty="0">
              <a:latin typeface="Arial"/>
              <a:cs typeface="Calibri"/>
            </a:endParaRPr>
          </a:p>
          <a:p>
            <a:pPr marL="0" indent="0" algn="ctr">
              <a:buNone/>
            </a:pPr>
            <a:endParaRPr lang="en-US" dirty="0"/>
          </a:p>
        </p:txBody>
      </p:sp>
    </p:spTree>
    <p:extLst>
      <p:ext uri="{BB962C8B-B14F-4D97-AF65-F5344CB8AC3E}">
        <p14:creationId xmlns:p14="http://schemas.microsoft.com/office/powerpoint/2010/main" val="7557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D0CD-E0F8-2D48-B7E9-50B4F85383CF}"/>
              </a:ext>
            </a:extLst>
          </p:cNvPr>
          <p:cNvSpPr>
            <a:spLocks noGrp="1"/>
          </p:cNvSpPr>
          <p:nvPr>
            <p:ph type="title"/>
          </p:nvPr>
        </p:nvSpPr>
        <p:spPr/>
        <p:txBody>
          <a:bodyPr/>
          <a:lstStyle/>
          <a:p>
            <a:r>
              <a:rPr lang="en-US" dirty="0"/>
              <a:t>Review criteria</a:t>
            </a:r>
          </a:p>
        </p:txBody>
      </p:sp>
      <p:sp>
        <p:nvSpPr>
          <p:cNvPr id="3" name="Content Placeholder 2">
            <a:extLst>
              <a:ext uri="{FF2B5EF4-FFF2-40B4-BE49-F238E27FC236}">
                <a16:creationId xmlns:a16="http://schemas.microsoft.com/office/drawing/2014/main" id="{440FA637-E253-324F-948F-9CD8441BEBE9}"/>
              </a:ext>
            </a:extLst>
          </p:cNvPr>
          <p:cNvSpPr>
            <a:spLocks noGrp="1"/>
          </p:cNvSpPr>
          <p:nvPr>
            <p:ph sz="half" idx="1"/>
          </p:nvPr>
        </p:nvSpPr>
        <p:spPr/>
        <p:txBody>
          <a:bodyPr>
            <a:normAutofit fontScale="92500" lnSpcReduction="20000"/>
          </a:bodyPr>
          <a:lstStyle/>
          <a:p>
            <a:pPr>
              <a:lnSpc>
                <a:spcPct val="170000"/>
              </a:lnSpc>
            </a:pPr>
            <a:r>
              <a:rPr lang="en-US" dirty="0"/>
              <a:t>Comprehensiveness</a:t>
            </a:r>
          </a:p>
          <a:p>
            <a:pPr>
              <a:lnSpc>
                <a:spcPct val="170000"/>
              </a:lnSpc>
            </a:pPr>
            <a:r>
              <a:rPr lang="en-US" dirty="0"/>
              <a:t>Content accuracy</a:t>
            </a:r>
          </a:p>
          <a:p>
            <a:pPr>
              <a:lnSpc>
                <a:spcPct val="170000"/>
              </a:lnSpc>
            </a:pPr>
            <a:r>
              <a:rPr lang="en-US" dirty="0"/>
              <a:t>Relevance/longevity</a:t>
            </a:r>
          </a:p>
          <a:p>
            <a:pPr>
              <a:lnSpc>
                <a:spcPct val="170000"/>
              </a:lnSpc>
            </a:pPr>
            <a:r>
              <a:rPr lang="en-US" dirty="0"/>
              <a:t>Clarity</a:t>
            </a:r>
          </a:p>
          <a:p>
            <a:pPr>
              <a:lnSpc>
                <a:spcPct val="170000"/>
              </a:lnSpc>
            </a:pPr>
            <a:r>
              <a:rPr lang="en-US" dirty="0"/>
              <a:t>Consistency</a:t>
            </a:r>
          </a:p>
          <a:p>
            <a:endParaRPr lang="en-US" dirty="0"/>
          </a:p>
        </p:txBody>
      </p:sp>
      <p:sp>
        <p:nvSpPr>
          <p:cNvPr id="4" name="Content Placeholder 3">
            <a:extLst>
              <a:ext uri="{FF2B5EF4-FFF2-40B4-BE49-F238E27FC236}">
                <a16:creationId xmlns:a16="http://schemas.microsoft.com/office/drawing/2014/main" id="{207630F7-9541-1643-A99D-C51326D6A55C}"/>
              </a:ext>
            </a:extLst>
          </p:cNvPr>
          <p:cNvSpPr>
            <a:spLocks noGrp="1"/>
          </p:cNvSpPr>
          <p:nvPr>
            <p:ph sz="half" idx="2"/>
          </p:nvPr>
        </p:nvSpPr>
        <p:spPr/>
        <p:txBody>
          <a:bodyPr>
            <a:normAutofit fontScale="92500" lnSpcReduction="20000"/>
          </a:bodyPr>
          <a:lstStyle/>
          <a:p>
            <a:pPr>
              <a:lnSpc>
                <a:spcPct val="170000"/>
              </a:lnSpc>
            </a:pPr>
            <a:r>
              <a:rPr lang="en-US" dirty="0"/>
              <a:t>Modularity</a:t>
            </a:r>
          </a:p>
          <a:p>
            <a:pPr>
              <a:lnSpc>
                <a:spcPct val="170000"/>
              </a:lnSpc>
            </a:pPr>
            <a:r>
              <a:rPr lang="en-US" dirty="0" err="1"/>
              <a:t>Organisation</a:t>
            </a:r>
            <a:r>
              <a:rPr lang="en-US" dirty="0"/>
              <a:t>/structure/flow</a:t>
            </a:r>
          </a:p>
          <a:p>
            <a:pPr>
              <a:lnSpc>
                <a:spcPct val="170000"/>
              </a:lnSpc>
            </a:pPr>
            <a:r>
              <a:rPr lang="en-US" dirty="0"/>
              <a:t>Interface</a:t>
            </a:r>
          </a:p>
          <a:p>
            <a:pPr>
              <a:lnSpc>
                <a:spcPct val="170000"/>
              </a:lnSpc>
            </a:pPr>
            <a:r>
              <a:rPr lang="en-US" dirty="0"/>
              <a:t>Grammatical errors</a:t>
            </a:r>
          </a:p>
          <a:p>
            <a:pPr>
              <a:lnSpc>
                <a:spcPct val="170000"/>
              </a:lnSpc>
            </a:pPr>
            <a:r>
              <a:rPr lang="en-US" dirty="0"/>
              <a:t>Cultural relevance</a:t>
            </a:r>
          </a:p>
          <a:p>
            <a:endParaRPr lang="en-US" dirty="0"/>
          </a:p>
        </p:txBody>
      </p:sp>
    </p:spTree>
    <p:extLst>
      <p:ext uri="{BB962C8B-B14F-4D97-AF65-F5344CB8AC3E}">
        <p14:creationId xmlns:p14="http://schemas.microsoft.com/office/powerpoint/2010/main" val="246821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5DE9-AAC5-454C-93E9-E5B5FB699C19}"/>
              </a:ext>
            </a:extLst>
          </p:cNvPr>
          <p:cNvSpPr>
            <a:spLocks noGrp="1"/>
          </p:cNvSpPr>
          <p:nvPr>
            <p:ph type="title"/>
          </p:nvPr>
        </p:nvSpPr>
        <p:spPr>
          <a:xfrm>
            <a:off x="2306375" y="980661"/>
            <a:ext cx="5884129" cy="386964"/>
          </a:xfrm>
        </p:spPr>
        <p:txBody>
          <a:bodyPr>
            <a:noAutofit/>
          </a:bodyPr>
          <a:lstStyle/>
          <a:p>
            <a:r>
              <a:rPr lang="en-US" altLang="en-US" sz="1000" dirty="0">
                <a:solidFill>
                  <a:schemeClr val="tx1"/>
                </a:solidFill>
                <a:hlinkClick r:id="rId2"/>
              </a:rPr>
              <a:t> </a:t>
            </a:r>
            <a:br>
              <a:rPr lang="en-US" altLang="en-US" sz="1200" dirty="0">
                <a:solidFill>
                  <a:schemeClr val="tx1"/>
                </a:solidFill>
              </a:rPr>
            </a:br>
            <a:r>
              <a:rPr lang="en-US" altLang="en-US" sz="1000" dirty="0">
                <a:solidFill>
                  <a:schemeClr val="tx1"/>
                </a:solidFill>
              </a:rPr>
              <a:t>This work is licensed under a </a:t>
            </a:r>
            <a:r>
              <a:rPr lang="en-US" altLang="en-US" sz="1000" dirty="0">
                <a:solidFill>
                  <a:schemeClr val="tx1"/>
                </a:solidFill>
                <a:hlinkClick r:id="rId2"/>
              </a:rPr>
              <a:t>Creative Commons Attribution-ShareAlike 4.0 International License</a:t>
            </a:r>
            <a:r>
              <a:rPr lang="en-US" altLang="en-US" sz="1000" dirty="0">
                <a:solidFill>
                  <a:schemeClr val="tx1"/>
                </a:solidFill>
              </a:rPr>
              <a:t>.</a:t>
            </a:r>
            <a:endParaRPr lang="en-US" sz="1000" dirty="0"/>
          </a:p>
        </p:txBody>
      </p:sp>
      <p:pic>
        <p:nvPicPr>
          <p:cNvPr id="6" name="Content Placeholder 5">
            <a:extLst>
              <a:ext uri="{FF2B5EF4-FFF2-40B4-BE49-F238E27FC236}">
                <a16:creationId xmlns:a16="http://schemas.microsoft.com/office/drawing/2014/main" id="{4085944F-CA26-364C-9467-A89EB1A7E0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0271" y="1581150"/>
            <a:ext cx="6370233" cy="4246563"/>
          </a:xfrm>
        </p:spPr>
      </p:pic>
      <p:pic>
        <p:nvPicPr>
          <p:cNvPr id="1026" name="Picture 2" descr="Creative Commons License">
            <a:hlinkClick r:id="rId2"/>
            <a:extLst>
              <a:ext uri="{FF2B5EF4-FFF2-40B4-BE49-F238E27FC236}">
                <a16:creationId xmlns:a16="http://schemas.microsoft.com/office/drawing/2014/main" id="{7B3D4892-047C-8341-9F47-656E78896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587" y="586960"/>
            <a:ext cx="1117600" cy="39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8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064B-17E1-6A4D-9F2A-680696B73F18}"/>
              </a:ext>
            </a:extLst>
          </p:cNvPr>
          <p:cNvSpPr>
            <a:spLocks noGrp="1"/>
          </p:cNvSpPr>
          <p:nvPr>
            <p:ph type="title"/>
          </p:nvPr>
        </p:nvSpPr>
        <p:spPr/>
        <p:txBody>
          <a:bodyPr>
            <a:normAutofit/>
          </a:bodyPr>
          <a:lstStyle/>
          <a:p>
            <a:r>
              <a:rPr lang="en-US" sz="5400" dirty="0"/>
              <a:t>Creating OERs</a:t>
            </a:r>
          </a:p>
        </p:txBody>
      </p:sp>
      <p:pic>
        <p:nvPicPr>
          <p:cNvPr id="5" name="Picture 4">
            <a:extLst>
              <a:ext uri="{FF2B5EF4-FFF2-40B4-BE49-F238E27FC236}">
                <a16:creationId xmlns:a16="http://schemas.microsoft.com/office/drawing/2014/main" id="{2F78F1FC-D0E3-2E46-9458-27A6FA7BA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88" y="3965576"/>
            <a:ext cx="7556500" cy="1193800"/>
          </a:xfrm>
          <a:prstGeom prst="rect">
            <a:avLst/>
          </a:prstGeom>
        </p:spPr>
      </p:pic>
    </p:spTree>
    <p:extLst>
      <p:ext uri="{BB962C8B-B14F-4D97-AF65-F5344CB8AC3E}">
        <p14:creationId xmlns:p14="http://schemas.microsoft.com/office/powerpoint/2010/main" val="2974681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A3CB-D6AD-3842-8CB9-CF4FAC84F955}"/>
              </a:ext>
            </a:extLst>
          </p:cNvPr>
          <p:cNvSpPr>
            <a:spLocks noGrp="1"/>
          </p:cNvSpPr>
          <p:nvPr>
            <p:ph type="title"/>
          </p:nvPr>
        </p:nvSpPr>
        <p:spPr/>
        <p:txBody>
          <a:bodyPr>
            <a:normAutofit fontScale="90000"/>
          </a:bodyPr>
          <a:lstStyle/>
          <a:p>
            <a:pPr algn="ctr"/>
            <a:r>
              <a:rPr lang="en-US" dirty="0"/>
              <a:t>Planning and completing your OER project</a:t>
            </a:r>
          </a:p>
        </p:txBody>
      </p:sp>
      <p:sp>
        <p:nvSpPr>
          <p:cNvPr id="3" name="Content Placeholder 2">
            <a:extLst>
              <a:ext uri="{FF2B5EF4-FFF2-40B4-BE49-F238E27FC236}">
                <a16:creationId xmlns:a16="http://schemas.microsoft.com/office/drawing/2014/main" id="{EFF3DEED-561A-F640-A22C-1E9C40D0D299}"/>
              </a:ext>
            </a:extLst>
          </p:cNvPr>
          <p:cNvSpPr>
            <a:spLocks noGrp="1"/>
          </p:cNvSpPr>
          <p:nvPr>
            <p:ph sz="half" idx="2"/>
          </p:nvPr>
        </p:nvSpPr>
        <p:spPr/>
        <p:txBody>
          <a:bodyPr>
            <a:normAutofit fontScale="62500" lnSpcReduction="20000"/>
          </a:bodyPr>
          <a:lstStyle/>
          <a:p>
            <a:pPr>
              <a:lnSpc>
                <a:spcPct val="150000"/>
              </a:lnSpc>
            </a:pPr>
            <a:r>
              <a:rPr lang="en-US" dirty="0"/>
              <a:t>Think about the </a:t>
            </a:r>
            <a:r>
              <a:rPr lang="en-US" b="1" dirty="0">
                <a:solidFill>
                  <a:srgbClr val="A71930"/>
                </a:solidFill>
              </a:rPr>
              <a:t>devices</a:t>
            </a:r>
            <a:r>
              <a:rPr lang="en-US" dirty="0"/>
              <a:t> you and your students use.</a:t>
            </a:r>
          </a:p>
          <a:p>
            <a:pPr>
              <a:lnSpc>
                <a:spcPct val="150000"/>
              </a:lnSpc>
            </a:pPr>
            <a:r>
              <a:rPr lang="en-US" dirty="0"/>
              <a:t>What is your </a:t>
            </a:r>
            <a:r>
              <a:rPr lang="en-US" b="1" dirty="0">
                <a:solidFill>
                  <a:srgbClr val="A71930"/>
                </a:solidFill>
              </a:rPr>
              <a:t>delivery</a:t>
            </a:r>
            <a:r>
              <a:rPr lang="en-US" dirty="0"/>
              <a:t> platform?</a:t>
            </a:r>
          </a:p>
          <a:p>
            <a:pPr>
              <a:lnSpc>
                <a:spcPct val="150000"/>
              </a:lnSpc>
            </a:pPr>
            <a:r>
              <a:rPr lang="en-US" b="1" dirty="0">
                <a:solidFill>
                  <a:srgbClr val="A71930"/>
                </a:solidFill>
              </a:rPr>
              <a:t>Test</a:t>
            </a:r>
            <a:r>
              <a:rPr lang="en-US" dirty="0"/>
              <a:t> your content on the devices/platform.</a:t>
            </a:r>
          </a:p>
          <a:p>
            <a:pPr>
              <a:lnSpc>
                <a:spcPct val="150000"/>
              </a:lnSpc>
            </a:pPr>
            <a:r>
              <a:rPr lang="en-US" dirty="0"/>
              <a:t>Look at </a:t>
            </a:r>
            <a:r>
              <a:rPr lang="en-US" b="1" dirty="0">
                <a:solidFill>
                  <a:srgbClr val="A71930"/>
                </a:solidFill>
              </a:rPr>
              <a:t>other OERs </a:t>
            </a:r>
            <a:r>
              <a:rPr lang="en-US" dirty="0"/>
              <a:t>for ideas and inspiration.</a:t>
            </a:r>
          </a:p>
          <a:p>
            <a:pPr>
              <a:lnSpc>
                <a:spcPct val="150000"/>
              </a:lnSpc>
            </a:pPr>
            <a:r>
              <a:rPr lang="en-US" dirty="0"/>
              <a:t>Understand </a:t>
            </a:r>
            <a:r>
              <a:rPr lang="en-US" b="1" dirty="0">
                <a:solidFill>
                  <a:srgbClr val="A71930"/>
                </a:solidFill>
              </a:rPr>
              <a:t>copyright and open licensi</a:t>
            </a:r>
            <a:r>
              <a:rPr lang="en-US" dirty="0"/>
              <a:t>ng.</a:t>
            </a:r>
          </a:p>
          <a:p>
            <a:pPr>
              <a:lnSpc>
                <a:spcPct val="150000"/>
              </a:lnSpc>
            </a:pPr>
            <a:r>
              <a:rPr lang="en-US" dirty="0"/>
              <a:t>Create </a:t>
            </a:r>
            <a:r>
              <a:rPr lang="en-US" b="1" dirty="0">
                <a:solidFill>
                  <a:srgbClr val="A71930"/>
                </a:solidFill>
              </a:rPr>
              <a:t>diverse content</a:t>
            </a:r>
            <a:r>
              <a:rPr lang="en-US" dirty="0"/>
              <a:t>, using different formats.</a:t>
            </a:r>
          </a:p>
          <a:p>
            <a:pPr>
              <a:lnSpc>
                <a:spcPct val="150000"/>
              </a:lnSpc>
            </a:pPr>
            <a:r>
              <a:rPr lang="en-US" dirty="0"/>
              <a:t>Always </a:t>
            </a:r>
            <a:r>
              <a:rPr lang="en-US" b="1" dirty="0">
                <a:solidFill>
                  <a:srgbClr val="A71930"/>
                </a:solidFill>
              </a:rPr>
              <a:t>evolve</a:t>
            </a:r>
            <a:r>
              <a:rPr lang="en-US" dirty="0"/>
              <a:t> with new ideas, approaches and technology.</a:t>
            </a:r>
          </a:p>
        </p:txBody>
      </p:sp>
    </p:spTree>
    <p:extLst>
      <p:ext uri="{BB962C8B-B14F-4D97-AF65-F5344CB8AC3E}">
        <p14:creationId xmlns:p14="http://schemas.microsoft.com/office/powerpoint/2010/main" val="2292645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A3CB-D6AD-3842-8CB9-CF4FAC84F955}"/>
              </a:ext>
            </a:extLst>
          </p:cNvPr>
          <p:cNvSpPr>
            <a:spLocks noGrp="1"/>
          </p:cNvSpPr>
          <p:nvPr>
            <p:ph type="title"/>
          </p:nvPr>
        </p:nvSpPr>
        <p:spPr/>
        <p:txBody>
          <a:bodyPr>
            <a:normAutofit/>
          </a:bodyPr>
          <a:lstStyle/>
          <a:p>
            <a:pPr algn="ctr"/>
            <a:r>
              <a:rPr lang="en-US" dirty="0"/>
              <a:t>Tools and techniques to create OERs</a:t>
            </a:r>
          </a:p>
        </p:txBody>
      </p:sp>
      <p:sp>
        <p:nvSpPr>
          <p:cNvPr id="3" name="Content Placeholder 2">
            <a:extLst>
              <a:ext uri="{FF2B5EF4-FFF2-40B4-BE49-F238E27FC236}">
                <a16:creationId xmlns:a16="http://schemas.microsoft.com/office/drawing/2014/main" id="{EFF3DEED-561A-F640-A22C-1E9C40D0D299}"/>
              </a:ext>
            </a:extLst>
          </p:cNvPr>
          <p:cNvSpPr>
            <a:spLocks noGrp="1"/>
          </p:cNvSpPr>
          <p:nvPr>
            <p:ph sz="half" idx="2"/>
          </p:nvPr>
        </p:nvSpPr>
        <p:spPr/>
        <p:txBody>
          <a:bodyPr>
            <a:normAutofit fontScale="77500" lnSpcReduction="20000"/>
          </a:bodyPr>
          <a:lstStyle/>
          <a:p>
            <a:pPr>
              <a:lnSpc>
                <a:spcPct val="150000"/>
              </a:lnSpc>
            </a:pPr>
            <a:r>
              <a:rPr lang="en-US" dirty="0"/>
              <a:t>Start with what </a:t>
            </a:r>
            <a:r>
              <a:rPr lang="en-US" b="1" dirty="0">
                <a:solidFill>
                  <a:srgbClr val="A71930"/>
                </a:solidFill>
              </a:rPr>
              <a:t>you already have</a:t>
            </a:r>
            <a:r>
              <a:rPr lang="en-US" dirty="0"/>
              <a:t>.</a:t>
            </a:r>
          </a:p>
          <a:p>
            <a:pPr>
              <a:lnSpc>
                <a:spcPct val="150000"/>
              </a:lnSpc>
            </a:pPr>
            <a:r>
              <a:rPr lang="en-US" dirty="0"/>
              <a:t>Make sure your OER is </a:t>
            </a:r>
            <a:r>
              <a:rPr lang="en-US" b="1" dirty="0">
                <a:solidFill>
                  <a:srgbClr val="A71930"/>
                </a:solidFill>
              </a:rPr>
              <a:t>accessible</a:t>
            </a:r>
            <a:r>
              <a:rPr lang="en-US" dirty="0"/>
              <a:t> to all.</a:t>
            </a:r>
          </a:p>
          <a:p>
            <a:pPr>
              <a:lnSpc>
                <a:spcPct val="150000"/>
              </a:lnSpc>
            </a:pPr>
            <a:r>
              <a:rPr lang="en-US" dirty="0"/>
              <a:t>Your content should be </a:t>
            </a:r>
            <a:r>
              <a:rPr lang="en-US" b="1" dirty="0">
                <a:solidFill>
                  <a:srgbClr val="A71930"/>
                </a:solidFill>
              </a:rPr>
              <a:t>adaptable for reuse</a:t>
            </a:r>
            <a:r>
              <a:rPr lang="en-US" dirty="0"/>
              <a:t>.</a:t>
            </a:r>
          </a:p>
          <a:p>
            <a:pPr>
              <a:lnSpc>
                <a:spcPct val="150000"/>
              </a:lnSpc>
            </a:pPr>
            <a:r>
              <a:rPr lang="en-US" dirty="0"/>
              <a:t>Make your content </a:t>
            </a:r>
            <a:r>
              <a:rPr lang="en-US" b="1" dirty="0">
                <a:solidFill>
                  <a:srgbClr val="A71930"/>
                </a:solidFill>
              </a:rPr>
              <a:t>open</a:t>
            </a:r>
            <a:r>
              <a:rPr lang="en-US" dirty="0"/>
              <a:t> using CC licenses.</a:t>
            </a:r>
          </a:p>
          <a:p>
            <a:pPr>
              <a:lnSpc>
                <a:spcPct val="150000"/>
              </a:lnSpc>
            </a:pPr>
            <a:r>
              <a:rPr lang="en-US" dirty="0"/>
              <a:t>Make your content</a:t>
            </a:r>
            <a:r>
              <a:rPr lang="en-US" b="1" dirty="0">
                <a:solidFill>
                  <a:srgbClr val="A71930"/>
                </a:solidFill>
              </a:rPr>
              <a:t> discoverable</a:t>
            </a:r>
            <a:r>
              <a:rPr lang="en-US" dirty="0"/>
              <a:t>.</a:t>
            </a:r>
          </a:p>
          <a:p>
            <a:pPr>
              <a:lnSpc>
                <a:spcPct val="150000"/>
              </a:lnSpc>
            </a:pPr>
            <a:r>
              <a:rPr lang="en-US" b="1" dirty="0">
                <a:solidFill>
                  <a:srgbClr val="A71930"/>
                </a:solidFill>
              </a:rPr>
              <a:t>Evaluate</a:t>
            </a:r>
            <a:r>
              <a:rPr lang="en-US" dirty="0"/>
              <a:t> your OERs rigorously.</a:t>
            </a:r>
          </a:p>
        </p:txBody>
      </p:sp>
    </p:spTree>
    <p:extLst>
      <p:ext uri="{BB962C8B-B14F-4D97-AF65-F5344CB8AC3E}">
        <p14:creationId xmlns:p14="http://schemas.microsoft.com/office/powerpoint/2010/main" val="26644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064B-17E1-6A4D-9F2A-680696B73F18}"/>
              </a:ext>
            </a:extLst>
          </p:cNvPr>
          <p:cNvSpPr>
            <a:spLocks noGrp="1"/>
          </p:cNvSpPr>
          <p:nvPr>
            <p:ph type="title"/>
          </p:nvPr>
        </p:nvSpPr>
        <p:spPr/>
        <p:txBody>
          <a:bodyPr>
            <a:normAutofit/>
          </a:bodyPr>
          <a:lstStyle/>
          <a:p>
            <a:r>
              <a:rPr lang="en-US" sz="5400" dirty="0"/>
              <a:t>More guides</a:t>
            </a:r>
          </a:p>
        </p:txBody>
      </p:sp>
      <p:pic>
        <p:nvPicPr>
          <p:cNvPr id="5" name="Picture 4">
            <a:extLst>
              <a:ext uri="{FF2B5EF4-FFF2-40B4-BE49-F238E27FC236}">
                <a16:creationId xmlns:a16="http://schemas.microsoft.com/office/drawing/2014/main" id="{2F78F1FC-D0E3-2E46-9458-27A6FA7BA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88" y="3965576"/>
            <a:ext cx="7556500" cy="1193800"/>
          </a:xfrm>
          <a:prstGeom prst="rect">
            <a:avLst/>
          </a:prstGeom>
        </p:spPr>
      </p:pic>
    </p:spTree>
    <p:extLst>
      <p:ext uri="{BB962C8B-B14F-4D97-AF65-F5344CB8AC3E}">
        <p14:creationId xmlns:p14="http://schemas.microsoft.com/office/powerpoint/2010/main" val="2993621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92BA-EDA5-D749-9338-A75AD4CD8171}"/>
              </a:ext>
            </a:extLst>
          </p:cNvPr>
          <p:cNvSpPr>
            <a:spLocks noGrp="1"/>
          </p:cNvSpPr>
          <p:nvPr>
            <p:ph type="title"/>
          </p:nvPr>
        </p:nvSpPr>
        <p:spPr/>
        <p:txBody>
          <a:bodyPr/>
          <a:lstStyle/>
          <a:p>
            <a:r>
              <a:rPr lang="en-US" dirty="0"/>
              <a:t>Self-learning courses and guidelines</a:t>
            </a:r>
          </a:p>
        </p:txBody>
      </p:sp>
      <p:sp>
        <p:nvSpPr>
          <p:cNvPr id="3" name="Content Placeholder 2">
            <a:extLst>
              <a:ext uri="{FF2B5EF4-FFF2-40B4-BE49-F238E27FC236}">
                <a16:creationId xmlns:a16="http://schemas.microsoft.com/office/drawing/2014/main" id="{54C5BB09-6B7F-EF45-90B0-26CBACE56A9C}"/>
              </a:ext>
            </a:extLst>
          </p:cNvPr>
          <p:cNvSpPr>
            <a:spLocks noGrp="1"/>
          </p:cNvSpPr>
          <p:nvPr>
            <p:ph sz="half" idx="1"/>
          </p:nvPr>
        </p:nvSpPr>
        <p:spPr/>
        <p:txBody>
          <a:bodyPr>
            <a:normAutofit fontScale="77500" lnSpcReduction="20000"/>
          </a:bodyPr>
          <a:lstStyle/>
          <a:p>
            <a:pPr marL="342900" indent="-342900">
              <a:lnSpc>
                <a:spcPct val="170000"/>
              </a:lnSpc>
            </a:pPr>
            <a:r>
              <a:rPr lang="en-ZA" dirty="0">
                <a:ea typeface="+mn-lt"/>
                <a:cs typeface="+mn-lt"/>
                <a:hlinkClick r:id="rId2"/>
              </a:rPr>
              <a:t>OER Toolkit</a:t>
            </a:r>
            <a:endParaRPr lang="en-ZA" dirty="0">
              <a:ea typeface="+mn-lt"/>
              <a:cs typeface="+mn-lt"/>
            </a:endParaRPr>
          </a:p>
          <a:p>
            <a:pPr marL="342900" indent="-342900">
              <a:lnSpc>
                <a:spcPct val="170000"/>
              </a:lnSpc>
            </a:pPr>
            <a:r>
              <a:rPr lang="en-ZA" dirty="0">
                <a:ea typeface="+mn-lt"/>
                <a:cs typeface="+mn-lt"/>
                <a:hlinkClick r:id="rId3"/>
              </a:rPr>
              <a:t>Reynolds OER guide</a:t>
            </a:r>
            <a:endParaRPr lang="en-ZA" dirty="0">
              <a:ea typeface="+mn-lt"/>
              <a:cs typeface="+mn-lt"/>
              <a:hlinkClick r:id="rId3"/>
            </a:endParaRPr>
          </a:p>
          <a:p>
            <a:pPr marL="342900" indent="-342900">
              <a:lnSpc>
                <a:spcPct val="170000"/>
              </a:lnSpc>
            </a:pPr>
            <a:r>
              <a:rPr lang="en-ZA" dirty="0">
                <a:ea typeface="+mn-lt"/>
                <a:cs typeface="+mn-lt"/>
                <a:hlinkClick r:id="rId4"/>
              </a:rPr>
              <a:t>Open Education Handbook</a:t>
            </a:r>
            <a:endParaRPr lang="en-ZA" dirty="0">
              <a:ea typeface="+mn-lt"/>
              <a:cs typeface="+mn-lt"/>
              <a:hlinkClick r:id="rId4"/>
            </a:endParaRPr>
          </a:p>
          <a:p>
            <a:pPr marL="342900" indent="-342900">
              <a:lnSpc>
                <a:spcPct val="170000"/>
              </a:lnSpc>
            </a:pPr>
            <a:r>
              <a:rPr lang="en-ZA" dirty="0">
                <a:ea typeface="+mn-lt"/>
                <a:cs typeface="+mn-lt"/>
                <a:hlinkClick r:id="rId5"/>
              </a:rPr>
              <a:t>YouTube open educational resources</a:t>
            </a:r>
            <a:endParaRPr lang="en-ZA" dirty="0">
              <a:ea typeface="+mn-lt"/>
              <a:cs typeface="+mn-lt"/>
            </a:endParaRPr>
          </a:p>
          <a:p>
            <a:pPr marL="342900" indent="-342900">
              <a:lnSpc>
                <a:spcPct val="170000"/>
              </a:lnSpc>
            </a:pPr>
            <a:r>
              <a:rPr lang="en-ZA" dirty="0">
                <a:ea typeface="+mn-lt"/>
                <a:cs typeface="+mn-lt"/>
                <a:hlinkClick r:id="rId6"/>
              </a:rPr>
              <a:t>OpenEd Group resources</a:t>
            </a:r>
            <a:endParaRPr lang="en-ZA" dirty="0">
              <a:ea typeface="+mn-lt"/>
              <a:cs typeface="+mn-lt"/>
            </a:endParaRPr>
          </a:p>
          <a:p>
            <a:endParaRPr lang="en-US" dirty="0"/>
          </a:p>
        </p:txBody>
      </p:sp>
      <p:sp>
        <p:nvSpPr>
          <p:cNvPr id="4" name="Content Placeholder 3">
            <a:extLst>
              <a:ext uri="{FF2B5EF4-FFF2-40B4-BE49-F238E27FC236}">
                <a16:creationId xmlns:a16="http://schemas.microsoft.com/office/drawing/2014/main" id="{2019F1D4-6617-C249-BED0-B8C82794362F}"/>
              </a:ext>
            </a:extLst>
          </p:cNvPr>
          <p:cNvSpPr>
            <a:spLocks noGrp="1"/>
          </p:cNvSpPr>
          <p:nvPr>
            <p:ph sz="half" idx="2"/>
          </p:nvPr>
        </p:nvSpPr>
        <p:spPr/>
        <p:txBody>
          <a:bodyPr>
            <a:normAutofit fontScale="77500" lnSpcReduction="20000"/>
          </a:bodyPr>
          <a:lstStyle/>
          <a:p>
            <a:pPr marL="342900" indent="-342900">
              <a:lnSpc>
                <a:spcPct val="170000"/>
              </a:lnSpc>
            </a:pPr>
            <a:r>
              <a:rPr lang="en-ZA" dirty="0">
                <a:ea typeface="+mn-lt"/>
                <a:cs typeface="+mn-lt"/>
                <a:hlinkClick r:id="rId7"/>
              </a:rPr>
              <a:t>Introduction to Open Educational Resources</a:t>
            </a:r>
            <a:endParaRPr lang="en-US" dirty="0">
              <a:cs typeface="Calibri" panose="020F0502020204030204"/>
            </a:endParaRPr>
          </a:p>
          <a:p>
            <a:pPr marL="342900" indent="-342900">
              <a:lnSpc>
                <a:spcPct val="170000"/>
              </a:lnSpc>
            </a:pPr>
            <a:r>
              <a:rPr lang="en-ZA" dirty="0">
                <a:ea typeface="+mn-lt"/>
                <a:cs typeface="+mn-lt"/>
                <a:hlinkClick r:id="rId8"/>
              </a:rPr>
              <a:t>Algon Quin College OER guide</a:t>
            </a:r>
            <a:endParaRPr lang="en-ZA" dirty="0">
              <a:ea typeface="+mn-lt"/>
              <a:cs typeface="+mn-lt"/>
              <a:hlinkClick r:id="rId8"/>
            </a:endParaRPr>
          </a:p>
          <a:p>
            <a:pPr marL="342900" indent="-342900">
              <a:lnSpc>
                <a:spcPct val="170000"/>
              </a:lnSpc>
            </a:pPr>
            <a:r>
              <a:rPr lang="en-ZA" dirty="0">
                <a:ea typeface="+mn-lt"/>
                <a:cs typeface="+mn-lt"/>
                <a:hlinkClick r:id="rId9"/>
              </a:rPr>
              <a:t>PSU OER guide</a:t>
            </a:r>
            <a:endParaRPr lang="en-ZA" dirty="0">
              <a:ea typeface="+mn-lt"/>
              <a:cs typeface="+mn-lt"/>
              <a:hlinkClick r:id="rId9"/>
            </a:endParaRPr>
          </a:p>
          <a:p>
            <a:pPr marL="342900" indent="-342900">
              <a:lnSpc>
                <a:spcPct val="170000"/>
              </a:lnSpc>
            </a:pPr>
            <a:r>
              <a:rPr lang="en-ZA" dirty="0">
                <a:ea typeface="+mn-lt"/>
                <a:cs typeface="+mn-lt"/>
                <a:hlinkClick r:id="rId10"/>
              </a:rPr>
              <a:t>WITS OER guide</a:t>
            </a:r>
            <a:endParaRPr lang="en-ZA" dirty="0">
              <a:ea typeface="+mn-lt"/>
              <a:cs typeface="+mn-lt"/>
              <a:hlinkClick r:id="rId10"/>
            </a:endParaRPr>
          </a:p>
          <a:p>
            <a:pPr marL="342900" indent="-342900">
              <a:lnSpc>
                <a:spcPct val="170000"/>
              </a:lnSpc>
            </a:pPr>
            <a:r>
              <a:rPr lang="en-ZA" dirty="0">
                <a:ea typeface="+mn-lt"/>
                <a:cs typeface="+mn-lt"/>
                <a:hlinkClick r:id="rId11"/>
              </a:rPr>
              <a:t>FHSU OER guide</a:t>
            </a:r>
            <a:endParaRPr lang="en-ZA" dirty="0">
              <a:ea typeface="+mn-lt"/>
              <a:cs typeface="+mn-lt"/>
              <a:hlinkClick r:id="rId11"/>
            </a:endParaRPr>
          </a:p>
          <a:p>
            <a:pPr marL="0" indent="0">
              <a:buNone/>
            </a:pPr>
            <a:endParaRPr lang="en-US" dirty="0"/>
          </a:p>
        </p:txBody>
      </p:sp>
    </p:spTree>
    <p:extLst>
      <p:ext uri="{BB962C8B-B14F-4D97-AF65-F5344CB8AC3E}">
        <p14:creationId xmlns:p14="http://schemas.microsoft.com/office/powerpoint/2010/main" val="173756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71ADF7-8ED6-584B-BDC4-F79FC57BA855}"/>
              </a:ext>
            </a:extLst>
          </p:cNvPr>
          <p:cNvSpPr txBox="1"/>
          <p:nvPr/>
        </p:nvSpPr>
        <p:spPr>
          <a:xfrm>
            <a:off x="3102946" y="2211805"/>
            <a:ext cx="5671745" cy="1569660"/>
          </a:xfrm>
          <a:prstGeom prst="rect">
            <a:avLst/>
          </a:prstGeom>
          <a:noFill/>
        </p:spPr>
        <p:txBody>
          <a:bodyPr wrap="none" rtlCol="0" anchor="t">
            <a:spAutoFit/>
          </a:bodyPr>
          <a:lstStyle/>
          <a:p>
            <a:r>
              <a:rPr lang="en-US" sz="3200" dirty="0">
                <a:solidFill>
                  <a:srgbClr val="A71930"/>
                </a:solidFill>
                <a:latin typeface="Arial"/>
                <a:cs typeface="Arial"/>
              </a:rPr>
              <a:t>https://ufs.libguides.com/oer</a:t>
            </a:r>
            <a:endParaRPr lang="en-ZA" sz="3200" dirty="0">
              <a:solidFill>
                <a:srgbClr val="A71930"/>
              </a:solidFill>
              <a:latin typeface="Arial" panose="020B0604020202020204" pitchFamily="34" charset="0"/>
              <a:cs typeface="Arial" panose="020B0604020202020204" pitchFamily="34" charset="0"/>
            </a:endParaRPr>
          </a:p>
          <a:p>
            <a:endParaRPr lang="en-US" sz="3200" dirty="0">
              <a:solidFill>
                <a:srgbClr val="A71930"/>
              </a:solidFill>
              <a:latin typeface="Arial" panose="020B0604020202020204" pitchFamily="34" charset="0"/>
              <a:cs typeface="Arial" panose="020B0604020202020204" pitchFamily="34" charset="0"/>
            </a:endParaRPr>
          </a:p>
          <a:p>
            <a:r>
              <a:rPr lang="en-US" sz="3200" dirty="0">
                <a:solidFill>
                  <a:srgbClr val="A71930"/>
                </a:solidFill>
                <a:latin typeface="Arial"/>
                <a:cs typeface="Arial"/>
              </a:rPr>
              <a:t>https://ufs.figshare.com/ufsoer</a:t>
            </a:r>
            <a:endParaRPr lang="en-US" sz="3200" dirty="0">
              <a:solidFill>
                <a:srgbClr val="A7193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49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B3E7-E51F-EE4C-990B-4D260DCDDE5A}"/>
              </a:ext>
            </a:extLst>
          </p:cNvPr>
          <p:cNvSpPr>
            <a:spLocks noGrp="1"/>
          </p:cNvSpPr>
          <p:nvPr>
            <p:ph type="title"/>
          </p:nvPr>
        </p:nvSpPr>
        <p:spPr/>
        <p:txBody>
          <a:bodyPr/>
          <a:lstStyle/>
          <a:p>
            <a:r>
              <a:rPr lang="en-US" dirty="0"/>
              <a:t>What is an OER?</a:t>
            </a:r>
          </a:p>
        </p:txBody>
      </p:sp>
      <p:sp>
        <p:nvSpPr>
          <p:cNvPr id="3" name="Content Placeholder 2">
            <a:extLst>
              <a:ext uri="{FF2B5EF4-FFF2-40B4-BE49-F238E27FC236}">
                <a16:creationId xmlns:a16="http://schemas.microsoft.com/office/drawing/2014/main" id="{1E3280B6-DACC-994E-9684-24704E978545}"/>
              </a:ext>
            </a:extLst>
          </p:cNvPr>
          <p:cNvSpPr>
            <a:spLocks noGrp="1"/>
          </p:cNvSpPr>
          <p:nvPr>
            <p:ph sz="half" idx="2"/>
          </p:nvPr>
        </p:nvSpPr>
        <p:spPr/>
        <p:txBody>
          <a:bodyPr>
            <a:normAutofit fontScale="70000" lnSpcReduction="20000"/>
          </a:bodyPr>
          <a:lstStyle/>
          <a:p>
            <a:pPr marL="0" indent="0">
              <a:lnSpc>
                <a:spcPct val="170000"/>
              </a:lnSpc>
              <a:buNone/>
            </a:pPr>
            <a:r>
              <a:rPr lang="en-ZA" dirty="0">
                <a:latin typeface="Arial"/>
                <a:cs typeface="Calibri" panose="020F0502020204030204"/>
              </a:rPr>
              <a:t>Open Educational Resources (OERs) are </a:t>
            </a:r>
            <a:r>
              <a:rPr lang="en-ZA" b="1" dirty="0">
                <a:solidFill>
                  <a:srgbClr val="A71930"/>
                </a:solidFill>
                <a:latin typeface="Arial"/>
                <a:cs typeface="Calibri" panose="020F0502020204030204"/>
              </a:rPr>
              <a:t>free</a:t>
            </a:r>
            <a:r>
              <a:rPr lang="en-ZA" dirty="0">
                <a:solidFill>
                  <a:srgbClr val="A71930"/>
                </a:solidFill>
                <a:latin typeface="Arial"/>
                <a:cs typeface="Calibri" panose="020F0502020204030204"/>
              </a:rPr>
              <a:t>, </a:t>
            </a:r>
            <a:r>
              <a:rPr lang="en-ZA" b="1" dirty="0">
                <a:solidFill>
                  <a:srgbClr val="A71930"/>
                </a:solidFill>
                <a:latin typeface="Arial"/>
                <a:cs typeface="Calibri" panose="020F0502020204030204"/>
              </a:rPr>
              <a:t>publicly available</a:t>
            </a:r>
            <a:r>
              <a:rPr lang="en-ZA" dirty="0">
                <a:solidFill>
                  <a:srgbClr val="A71930"/>
                </a:solidFill>
                <a:latin typeface="Arial"/>
                <a:cs typeface="Calibri" panose="020F0502020204030204"/>
              </a:rPr>
              <a:t>, </a:t>
            </a:r>
            <a:r>
              <a:rPr lang="en-ZA" b="1" dirty="0">
                <a:solidFill>
                  <a:srgbClr val="A71930"/>
                </a:solidFill>
                <a:latin typeface="Arial"/>
                <a:cs typeface="Calibri" panose="020F0502020204030204"/>
              </a:rPr>
              <a:t>online</a:t>
            </a:r>
            <a:r>
              <a:rPr lang="en-ZA" dirty="0">
                <a:latin typeface="Arial"/>
                <a:cs typeface="Calibri" panose="020F0502020204030204"/>
              </a:rPr>
              <a:t> educational resources* that anyone can </a:t>
            </a:r>
            <a:r>
              <a:rPr lang="en-ZA" b="1" dirty="0">
                <a:solidFill>
                  <a:srgbClr val="A71930"/>
                </a:solidFill>
                <a:latin typeface="Arial"/>
                <a:cs typeface="Calibri" panose="020F0502020204030204"/>
              </a:rPr>
              <a:t>copy, use, adapt and re-share</a:t>
            </a:r>
            <a:r>
              <a:rPr lang="en-ZA" dirty="0">
                <a:latin typeface="Arial"/>
                <a:cs typeface="Calibri" panose="020F0502020204030204"/>
              </a:rPr>
              <a:t>.</a:t>
            </a:r>
            <a:r>
              <a:rPr lang="en-ZA" dirty="0">
                <a:latin typeface="Arial"/>
                <a:ea typeface="+mn-lt"/>
                <a:cs typeface="+mn-lt"/>
              </a:rPr>
              <a:t> </a:t>
            </a:r>
            <a:endParaRPr lang="en-ZA" dirty="0">
              <a:latin typeface="Arial"/>
              <a:ea typeface="+mn-lt"/>
              <a:cs typeface="Arial"/>
            </a:endParaRPr>
          </a:p>
          <a:p>
            <a:pPr marL="0" indent="0">
              <a:lnSpc>
                <a:spcPct val="170000"/>
              </a:lnSpc>
              <a:buNone/>
            </a:pPr>
            <a:r>
              <a:rPr lang="en-ZA" dirty="0">
                <a:latin typeface="Arial"/>
                <a:ea typeface="+mn-lt"/>
                <a:cs typeface="+mn-lt"/>
              </a:rPr>
              <a:t>*Any educational resource, including curriculum maps, course materials, textbooks, streaming videos, multimedia applications, podcasts, and any other materials that have been designed for use in teaching and learning.</a:t>
            </a:r>
            <a:endParaRPr lang="en-ZA" dirty="0">
              <a:latin typeface="Arial"/>
              <a:cs typeface="Calibri"/>
            </a:endParaRPr>
          </a:p>
        </p:txBody>
      </p:sp>
    </p:spTree>
    <p:extLst>
      <p:ext uri="{BB962C8B-B14F-4D97-AF65-F5344CB8AC3E}">
        <p14:creationId xmlns:p14="http://schemas.microsoft.com/office/powerpoint/2010/main" val="380405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34407-5897-FB48-BF0A-FAB5DA4B2089}"/>
              </a:ext>
            </a:extLst>
          </p:cNvPr>
          <p:cNvSpPr>
            <a:spLocks noGrp="1"/>
          </p:cNvSpPr>
          <p:nvPr>
            <p:ph idx="1"/>
          </p:nvPr>
        </p:nvSpPr>
        <p:spPr>
          <a:effectLst>
            <a:outerShdw blurRad="50800" dist="38100" dir="8100000" algn="tr" rotWithShape="0">
              <a:prstClr val="black">
                <a:alpha val="40000"/>
              </a:prstClr>
            </a:outerShdw>
            <a:softEdge rad="12700"/>
          </a:effectLst>
        </p:spPr>
        <p:txBody>
          <a:bodyPr>
            <a:normAutofit fontScale="55000" lnSpcReduction="20000"/>
          </a:bodyPr>
          <a:lstStyle/>
          <a:p>
            <a:pPr algn="r">
              <a:lnSpc>
                <a:spcPct val="160000"/>
              </a:lnSpc>
            </a:pPr>
            <a:endParaRPr lang="en-ZA" i="1" dirty="0">
              <a:latin typeface="Arial"/>
              <a:ea typeface="+mn-lt"/>
              <a:cs typeface="+mn-lt"/>
            </a:endParaRPr>
          </a:p>
          <a:p>
            <a:pPr algn="r">
              <a:lnSpc>
                <a:spcPct val="160000"/>
              </a:lnSpc>
            </a:pPr>
            <a:endParaRPr lang="en-ZA" i="1" dirty="0">
              <a:latin typeface="Arial"/>
              <a:ea typeface="+mn-lt"/>
              <a:cs typeface="+mn-lt"/>
            </a:endParaRPr>
          </a:p>
          <a:p>
            <a:pPr algn="r">
              <a:lnSpc>
                <a:spcPct val="160000"/>
              </a:lnSpc>
            </a:pPr>
            <a:r>
              <a:rPr lang="en-ZA" i="1" dirty="0">
                <a:latin typeface="Arial"/>
                <a:ea typeface="+mn-lt"/>
                <a:cs typeface="+mn-lt"/>
              </a:rPr>
              <a:t>"OER has emerged as a concept with great potential to support educational transformation. While its educational value lies in the idea of using resources as an integral method of communication of curriculum in educational courses (i.e. resource-based learning), its transformative power lies in the ease with which such resources, when digitized, can be shared via the Internet. Importantly, there is only one key differentiator between an OER and any other educational resource: its licence. Thus, an OER is simply an educational resource that incorporates a licence that facilitates reuse, and potentially adaptation, without first requesting permission from the copyright holder."</a:t>
            </a:r>
            <a:endParaRPr lang="en-US" i="1" dirty="0">
              <a:latin typeface="Arial"/>
              <a:cs typeface="Calibri"/>
            </a:endParaRPr>
          </a:p>
          <a:p>
            <a:pPr algn="r">
              <a:lnSpc>
                <a:spcPct val="160000"/>
              </a:lnSpc>
            </a:pPr>
            <a:endParaRPr lang="en-US" dirty="0"/>
          </a:p>
        </p:txBody>
      </p:sp>
      <p:pic>
        <p:nvPicPr>
          <p:cNvPr id="4" name="Picture 3" descr="A picture containing drawing&#10;&#10;Description generated with very high confidence">
            <a:extLst>
              <a:ext uri="{FF2B5EF4-FFF2-40B4-BE49-F238E27FC236}">
                <a16:creationId xmlns:a16="http://schemas.microsoft.com/office/drawing/2014/main" id="{68C88236-ACE4-5B48-9C31-17FE2307E8D3}"/>
              </a:ext>
            </a:extLst>
          </p:cNvPr>
          <p:cNvPicPr>
            <a:picLocks noChangeAspect="1"/>
          </p:cNvPicPr>
          <p:nvPr/>
        </p:nvPicPr>
        <p:blipFill>
          <a:blip r:embed="rId2"/>
          <a:stretch>
            <a:fillRect/>
          </a:stretch>
        </p:blipFill>
        <p:spPr>
          <a:xfrm>
            <a:off x="6384488" y="720933"/>
            <a:ext cx="2187018" cy="1440000"/>
          </a:xfrm>
          <a:prstGeom prst="rect">
            <a:avLst/>
          </a:prstGeom>
        </p:spPr>
      </p:pic>
    </p:spTree>
    <p:extLst>
      <p:ext uri="{BB962C8B-B14F-4D97-AF65-F5344CB8AC3E}">
        <p14:creationId xmlns:p14="http://schemas.microsoft.com/office/powerpoint/2010/main" val="95612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064B-17E1-6A4D-9F2A-680696B73F18}"/>
              </a:ext>
            </a:extLst>
          </p:cNvPr>
          <p:cNvSpPr>
            <a:spLocks noGrp="1"/>
          </p:cNvSpPr>
          <p:nvPr>
            <p:ph type="title"/>
          </p:nvPr>
        </p:nvSpPr>
        <p:spPr/>
        <p:txBody>
          <a:bodyPr/>
          <a:lstStyle/>
          <a:p>
            <a:r>
              <a:rPr lang="en-US" dirty="0"/>
              <a:t>Considerations for using OERs</a:t>
            </a:r>
          </a:p>
        </p:txBody>
      </p:sp>
      <p:pic>
        <p:nvPicPr>
          <p:cNvPr id="5" name="Picture 4">
            <a:extLst>
              <a:ext uri="{FF2B5EF4-FFF2-40B4-BE49-F238E27FC236}">
                <a16:creationId xmlns:a16="http://schemas.microsoft.com/office/drawing/2014/main" id="{2F78F1FC-D0E3-2E46-9458-27A6FA7BA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88" y="3965576"/>
            <a:ext cx="7556500" cy="1193800"/>
          </a:xfrm>
          <a:prstGeom prst="rect">
            <a:avLst/>
          </a:prstGeom>
        </p:spPr>
      </p:pic>
    </p:spTree>
    <p:extLst>
      <p:ext uri="{BB962C8B-B14F-4D97-AF65-F5344CB8AC3E}">
        <p14:creationId xmlns:p14="http://schemas.microsoft.com/office/powerpoint/2010/main" val="1219991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EC90-784D-1C43-A8DD-19AF396CBDFE}"/>
              </a:ext>
            </a:extLst>
          </p:cNvPr>
          <p:cNvSpPr>
            <a:spLocks noGrp="1"/>
          </p:cNvSpPr>
          <p:nvPr>
            <p:ph type="title"/>
          </p:nvPr>
        </p:nvSpPr>
        <p:spPr/>
        <p:txBody>
          <a:bodyPr/>
          <a:lstStyle/>
          <a:p>
            <a:r>
              <a:rPr lang="en-US" dirty="0"/>
              <a:t>How will OER improve my course?</a:t>
            </a:r>
          </a:p>
        </p:txBody>
      </p:sp>
      <p:sp>
        <p:nvSpPr>
          <p:cNvPr id="3" name="Content Placeholder 2">
            <a:extLst>
              <a:ext uri="{FF2B5EF4-FFF2-40B4-BE49-F238E27FC236}">
                <a16:creationId xmlns:a16="http://schemas.microsoft.com/office/drawing/2014/main" id="{9A191C81-B781-8F43-BC7A-FF81308B26F8}"/>
              </a:ext>
            </a:extLst>
          </p:cNvPr>
          <p:cNvSpPr>
            <a:spLocks noGrp="1"/>
          </p:cNvSpPr>
          <p:nvPr>
            <p:ph idx="1"/>
          </p:nvPr>
        </p:nvSpPr>
        <p:spPr/>
        <p:txBody>
          <a:bodyPr>
            <a:normAutofit fontScale="92500"/>
          </a:bodyPr>
          <a:lstStyle/>
          <a:p>
            <a:pPr>
              <a:lnSpc>
                <a:spcPct val="150000"/>
              </a:lnSpc>
            </a:pPr>
            <a:r>
              <a:rPr lang="en-ZA" dirty="0">
                <a:latin typeface="Arial"/>
                <a:cs typeface="Arial"/>
              </a:rPr>
              <a:t>What do I want my students to learn?</a:t>
            </a:r>
            <a:endParaRPr lang="en-ZA" dirty="0">
              <a:latin typeface="Calibri" panose="020F0502020204030204"/>
              <a:cs typeface="Calibri" panose="020F0502020204030204"/>
            </a:endParaRPr>
          </a:p>
          <a:p>
            <a:pPr>
              <a:lnSpc>
                <a:spcPct val="150000"/>
              </a:lnSpc>
            </a:pPr>
            <a:r>
              <a:rPr lang="en-ZA" dirty="0">
                <a:latin typeface="Arial"/>
                <a:cs typeface="Arial"/>
              </a:rPr>
              <a:t>How will I communicate to students that the concepts I present are valuable?</a:t>
            </a:r>
          </a:p>
          <a:p>
            <a:pPr>
              <a:lnSpc>
                <a:spcPct val="150000"/>
              </a:lnSpc>
            </a:pPr>
            <a:r>
              <a:rPr lang="en-ZA" dirty="0">
                <a:latin typeface="Arial"/>
                <a:cs typeface="Arial"/>
              </a:rPr>
              <a:t>How will I assess my students' understanding of core concepts?</a:t>
            </a:r>
          </a:p>
        </p:txBody>
      </p:sp>
    </p:spTree>
    <p:extLst>
      <p:ext uri="{BB962C8B-B14F-4D97-AF65-F5344CB8AC3E}">
        <p14:creationId xmlns:p14="http://schemas.microsoft.com/office/powerpoint/2010/main" val="167187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EC90-784D-1C43-A8DD-19AF396CBDFE}"/>
              </a:ext>
            </a:extLst>
          </p:cNvPr>
          <p:cNvSpPr>
            <a:spLocks noGrp="1"/>
          </p:cNvSpPr>
          <p:nvPr>
            <p:ph type="title"/>
          </p:nvPr>
        </p:nvSpPr>
        <p:spPr/>
        <p:txBody>
          <a:bodyPr/>
          <a:lstStyle/>
          <a:p>
            <a:r>
              <a:rPr lang="en-US" dirty="0"/>
              <a:t>Who is my audience?</a:t>
            </a:r>
          </a:p>
        </p:txBody>
      </p:sp>
      <p:sp>
        <p:nvSpPr>
          <p:cNvPr id="3" name="Content Placeholder 2">
            <a:extLst>
              <a:ext uri="{FF2B5EF4-FFF2-40B4-BE49-F238E27FC236}">
                <a16:creationId xmlns:a16="http://schemas.microsoft.com/office/drawing/2014/main" id="{9A191C81-B781-8F43-BC7A-FF81308B26F8}"/>
              </a:ext>
            </a:extLst>
          </p:cNvPr>
          <p:cNvSpPr>
            <a:spLocks noGrp="1"/>
          </p:cNvSpPr>
          <p:nvPr>
            <p:ph idx="1"/>
          </p:nvPr>
        </p:nvSpPr>
        <p:spPr/>
        <p:txBody>
          <a:bodyPr>
            <a:normAutofit/>
          </a:bodyPr>
          <a:lstStyle/>
          <a:p>
            <a:pPr>
              <a:lnSpc>
                <a:spcPct val="150000"/>
              </a:lnSpc>
            </a:pPr>
            <a:r>
              <a:rPr lang="en-ZA" dirty="0">
                <a:latin typeface="Arial"/>
                <a:cs typeface="Arial"/>
              </a:rPr>
              <a:t>Who is my primary audience?</a:t>
            </a:r>
            <a:endParaRPr lang="en-ZA" dirty="0">
              <a:latin typeface="Calibri" panose="020F0502020204030204"/>
              <a:cs typeface="Calibri" panose="020F0502020204030204"/>
            </a:endParaRPr>
          </a:p>
          <a:p>
            <a:pPr>
              <a:lnSpc>
                <a:spcPct val="150000"/>
              </a:lnSpc>
            </a:pPr>
            <a:r>
              <a:rPr lang="en-ZA" dirty="0">
                <a:latin typeface="Arial"/>
                <a:cs typeface="Arial"/>
              </a:rPr>
              <a:t>Create your OER with your local audience in mind – OERs can be adapted for local context.</a:t>
            </a:r>
          </a:p>
        </p:txBody>
      </p:sp>
    </p:spTree>
    <p:extLst>
      <p:ext uri="{BB962C8B-B14F-4D97-AF65-F5344CB8AC3E}">
        <p14:creationId xmlns:p14="http://schemas.microsoft.com/office/powerpoint/2010/main" val="320473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EC90-784D-1C43-A8DD-19AF396CBDFE}"/>
              </a:ext>
            </a:extLst>
          </p:cNvPr>
          <p:cNvSpPr>
            <a:spLocks noGrp="1"/>
          </p:cNvSpPr>
          <p:nvPr>
            <p:ph type="title"/>
          </p:nvPr>
        </p:nvSpPr>
        <p:spPr/>
        <p:txBody>
          <a:bodyPr/>
          <a:lstStyle/>
          <a:p>
            <a:r>
              <a:rPr lang="en-US" dirty="0"/>
              <a:t>Does the OER I need already exist?</a:t>
            </a:r>
          </a:p>
        </p:txBody>
      </p:sp>
      <p:sp>
        <p:nvSpPr>
          <p:cNvPr id="3" name="Content Placeholder 2">
            <a:extLst>
              <a:ext uri="{FF2B5EF4-FFF2-40B4-BE49-F238E27FC236}">
                <a16:creationId xmlns:a16="http://schemas.microsoft.com/office/drawing/2014/main" id="{9A191C81-B781-8F43-BC7A-FF81308B26F8}"/>
              </a:ext>
            </a:extLst>
          </p:cNvPr>
          <p:cNvSpPr>
            <a:spLocks noGrp="1"/>
          </p:cNvSpPr>
          <p:nvPr>
            <p:ph idx="1"/>
          </p:nvPr>
        </p:nvSpPr>
        <p:spPr/>
        <p:txBody>
          <a:bodyPr>
            <a:normAutofit/>
          </a:bodyPr>
          <a:lstStyle/>
          <a:p>
            <a:pPr>
              <a:lnSpc>
                <a:spcPct val="150000"/>
              </a:lnSpc>
            </a:pPr>
            <a:r>
              <a:rPr lang="en-ZA" dirty="0">
                <a:latin typeface="Arial"/>
                <a:cs typeface="Arial"/>
              </a:rPr>
              <a:t>What changes would you need to create your own OER?</a:t>
            </a:r>
            <a:endParaRPr lang="en-US" dirty="0"/>
          </a:p>
          <a:p>
            <a:pPr>
              <a:lnSpc>
                <a:spcPct val="150000"/>
              </a:lnSpc>
            </a:pPr>
            <a:r>
              <a:rPr lang="en-ZA" dirty="0">
                <a:latin typeface="Arial"/>
                <a:cs typeface="Arial"/>
              </a:rPr>
              <a:t>What types and formats of OER are you looking for?</a:t>
            </a:r>
          </a:p>
          <a:p>
            <a:pPr>
              <a:lnSpc>
                <a:spcPct val="150000"/>
              </a:lnSpc>
            </a:pPr>
            <a:r>
              <a:rPr lang="en-ZA" dirty="0">
                <a:latin typeface="Arial"/>
                <a:cs typeface="Arial"/>
              </a:rPr>
              <a:t>Where should you begin to search?</a:t>
            </a:r>
          </a:p>
        </p:txBody>
      </p:sp>
    </p:spTree>
    <p:extLst>
      <p:ext uri="{BB962C8B-B14F-4D97-AF65-F5344CB8AC3E}">
        <p14:creationId xmlns:p14="http://schemas.microsoft.com/office/powerpoint/2010/main" val="137916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EC90-784D-1C43-A8DD-19AF396CBDFE}"/>
              </a:ext>
            </a:extLst>
          </p:cNvPr>
          <p:cNvSpPr>
            <a:spLocks noGrp="1"/>
          </p:cNvSpPr>
          <p:nvPr>
            <p:ph type="title"/>
          </p:nvPr>
        </p:nvSpPr>
        <p:spPr/>
        <p:txBody>
          <a:bodyPr/>
          <a:lstStyle/>
          <a:p>
            <a:r>
              <a:rPr lang="en-US" dirty="0"/>
              <a:t>How will I disseminate my OER?</a:t>
            </a:r>
          </a:p>
        </p:txBody>
      </p:sp>
      <p:sp>
        <p:nvSpPr>
          <p:cNvPr id="3" name="Content Placeholder 2">
            <a:extLst>
              <a:ext uri="{FF2B5EF4-FFF2-40B4-BE49-F238E27FC236}">
                <a16:creationId xmlns:a16="http://schemas.microsoft.com/office/drawing/2014/main" id="{9A191C81-B781-8F43-BC7A-FF81308B26F8}"/>
              </a:ext>
            </a:extLst>
          </p:cNvPr>
          <p:cNvSpPr>
            <a:spLocks noGrp="1"/>
          </p:cNvSpPr>
          <p:nvPr>
            <p:ph idx="1"/>
          </p:nvPr>
        </p:nvSpPr>
        <p:spPr/>
        <p:txBody>
          <a:bodyPr>
            <a:normAutofit/>
          </a:bodyPr>
          <a:lstStyle/>
          <a:p>
            <a:pPr>
              <a:lnSpc>
                <a:spcPct val="150000"/>
              </a:lnSpc>
            </a:pPr>
            <a:r>
              <a:rPr lang="en-ZA" dirty="0">
                <a:latin typeface="Arial"/>
                <a:cs typeface="Arial"/>
              </a:rPr>
              <a:t>Where will it be hosted?</a:t>
            </a:r>
            <a:endParaRPr lang="en-US" dirty="0">
              <a:latin typeface="Calibri" panose="020F0502020204030204"/>
              <a:cs typeface="Calibri" panose="020F0502020204030204"/>
            </a:endParaRPr>
          </a:p>
          <a:p>
            <a:pPr>
              <a:lnSpc>
                <a:spcPct val="150000"/>
              </a:lnSpc>
            </a:pPr>
            <a:r>
              <a:rPr lang="en-ZA" dirty="0">
                <a:latin typeface="Arial"/>
                <a:cs typeface="Arial"/>
              </a:rPr>
              <a:t>How will you make sure updates to your content is communicated?</a:t>
            </a:r>
          </a:p>
          <a:p>
            <a:pPr>
              <a:lnSpc>
                <a:spcPct val="150000"/>
              </a:lnSpc>
            </a:pPr>
            <a:r>
              <a:rPr lang="en-ZA" dirty="0">
                <a:latin typeface="Arial"/>
                <a:cs typeface="Arial"/>
              </a:rPr>
              <a:t>How will students access the OER?</a:t>
            </a:r>
          </a:p>
        </p:txBody>
      </p:sp>
    </p:spTree>
    <p:extLst>
      <p:ext uri="{BB962C8B-B14F-4D97-AF65-F5344CB8AC3E}">
        <p14:creationId xmlns:p14="http://schemas.microsoft.com/office/powerpoint/2010/main" val="37387213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1203</TotalTime>
  <Words>999</Words>
  <Application>Microsoft Macintosh PowerPoint</Application>
  <PresentationFormat>On-screen Show (4:3)</PresentationFormat>
  <Paragraphs>159</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Leitura Sans Grot 2</vt:lpstr>
      <vt:lpstr>Office Theme</vt:lpstr>
      <vt:lpstr>A guide to creating OERs</vt:lpstr>
      <vt:lpstr>  This work is licensed under a Creative Commons Attribution-ShareAlike 4.0 International License.</vt:lpstr>
      <vt:lpstr>What is an OER?</vt:lpstr>
      <vt:lpstr>PowerPoint Presentation</vt:lpstr>
      <vt:lpstr>Considerations for using OERs</vt:lpstr>
      <vt:lpstr>How will OER improve my course?</vt:lpstr>
      <vt:lpstr>Who is my audience?</vt:lpstr>
      <vt:lpstr>Does the OER I need already exist?</vt:lpstr>
      <vt:lpstr>How will I disseminate my OER?</vt:lpstr>
      <vt:lpstr>What expertise is needed to use and create OERs?</vt:lpstr>
      <vt:lpstr>Can my OER be easily reused and repurposed?</vt:lpstr>
      <vt:lpstr>The 5 R’s of OER</vt:lpstr>
      <vt:lpstr>Copyright and open licensing</vt:lpstr>
      <vt:lpstr>What is copyright and CC?</vt:lpstr>
      <vt:lpstr>Creative Commons </vt:lpstr>
      <vt:lpstr>CC FAQs</vt:lpstr>
      <vt:lpstr>  How to find OERs</vt:lpstr>
      <vt:lpstr>Assessing OER quality</vt:lpstr>
      <vt:lpstr>Review criteria</vt:lpstr>
      <vt:lpstr>Creating OERs</vt:lpstr>
      <vt:lpstr>Planning and completing your OER project</vt:lpstr>
      <vt:lpstr>Tools and techniques to create OERs</vt:lpstr>
      <vt:lpstr>More guides</vt:lpstr>
      <vt:lpstr>Self-learning courses and guidelines</vt:lpstr>
      <vt:lpstr>PowerPoint Presentation</vt:lpstr>
    </vt:vector>
  </TitlesOfParts>
  <Company>University of the Free State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 Harris</dc:creator>
  <cp:lastModifiedBy>Cornelle Scheltema-Van Wyk</cp:lastModifiedBy>
  <cp:revision>66</cp:revision>
  <dcterms:created xsi:type="dcterms:W3CDTF">2020-05-11T08:17:20Z</dcterms:created>
  <dcterms:modified xsi:type="dcterms:W3CDTF">2020-05-26T12:21:28Z</dcterms:modified>
</cp:coreProperties>
</file>